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91" r:id="rId5"/>
  </p:sldMasterIdLst>
  <p:notesMasterIdLst>
    <p:notesMasterId r:id="rId31"/>
  </p:notesMasterIdLst>
  <p:handoutMasterIdLst>
    <p:handoutMasterId r:id="rId32"/>
  </p:handoutMasterIdLst>
  <p:sldIdLst>
    <p:sldId id="256" r:id="rId6"/>
    <p:sldId id="261" r:id="rId7"/>
    <p:sldId id="287" r:id="rId8"/>
    <p:sldId id="288" r:id="rId9"/>
    <p:sldId id="284" r:id="rId10"/>
    <p:sldId id="258" r:id="rId11"/>
    <p:sldId id="289" r:id="rId12"/>
    <p:sldId id="293" r:id="rId13"/>
    <p:sldId id="290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78" r:id="rId22"/>
    <p:sldId id="305" r:id="rId23"/>
    <p:sldId id="309" r:id="rId24"/>
    <p:sldId id="312" r:id="rId25"/>
    <p:sldId id="313" r:id="rId26"/>
    <p:sldId id="314" r:id="rId27"/>
    <p:sldId id="306" r:id="rId28"/>
    <p:sldId id="311" r:id="rId29"/>
    <p:sldId id="3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07" autoAdjust="0"/>
  </p:normalViewPr>
  <p:slideViewPr>
    <p:cSldViewPr snapToGrid="0">
      <p:cViewPr varScale="1">
        <p:scale>
          <a:sx n="85" d="100"/>
          <a:sy n="85" d="100"/>
        </p:scale>
        <p:origin x="48" y="23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9/6/2023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179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415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4529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4005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7276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322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48F4-649A-422F-82A8-669260AA01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4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9953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483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212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5554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184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0745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8805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5634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48F4-649A-422F-82A8-669260AA01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848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995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699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48F4-649A-422F-82A8-669260AA01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1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143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48F4-649A-422F-82A8-669260AA01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142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74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直接连接符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8" name="直接连接符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模板来源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1692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72055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八边形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灯片编号占位符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36" name="直接连接符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矩形: 圆顶角 43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矩形: 圆顶角 44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矩形: 圆顶角 46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矩形: 圆顶角 47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八边形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>
            <a:spAutoFit/>
          </a:bodyPr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3" r:id="rId8"/>
    <p:sldLayoutId id="2147483668" r:id="rId9"/>
    <p:sldLayoutId id="2147483670" r:id="rId10"/>
    <p:sldLayoutId id="2147483653" r:id="rId11"/>
    <p:sldLayoutId id="2147483673" r:id="rId12"/>
    <p:sldLayoutId id="2147483674" r:id="rId13"/>
    <p:sldLayoutId id="2147483676" r:id="rId14"/>
    <p:sldLayoutId id="2147483677" r:id="rId15"/>
    <p:sldLayoutId id="2147483654" r:id="rId16"/>
    <p:sldLayoutId id="2147483660" r:id="rId17"/>
    <p:sldLayoutId id="2147483661" r:id="rId18"/>
    <p:sldLayoutId id="2147483678" r:id="rId19"/>
    <p:sldLayoutId id="2147483686" r:id="rId20"/>
    <p:sldLayoutId id="2147483687" r:id="rId21"/>
    <p:sldLayoutId id="2147483689" r:id="rId22"/>
    <p:sldLayoutId id="2147483690" r:id="rId23"/>
    <p:sldLayoutId id="214748368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2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datasets/catalog/MODIS_061_MOD13A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s://blog.csdn.net/qq_35591253/article/details/129351853?ops_request_misc=&amp;request_id=&amp;biz_id=102&amp;utm_term=Whittaker%E5%B9%B3%E6%BB%91%E6%96%B9%E6%B3%95&amp;utm_medium=distribute.pc_search_result.none-task-blog-2~all~sobaiduweb~default-0-129351853.nonecase&amp;spm=1018.2226.3001.418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4785184/article/details/128576741?spm=1001.2014.3001.550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50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hyperlink" Target="https://github.com/123111222/GEE_Cloud-computing" TargetMode="External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developers.google.com/earth-engine/datasets/catalog/mod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714" y="86714"/>
            <a:ext cx="12018572" cy="6684572"/>
          </a:xfr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42025"/>
            <a:ext cx="8201551" cy="3081595"/>
          </a:xfr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altLang="zh-C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remote sensing through the cloud platform To </a:t>
            </a:r>
            <a:br>
              <a:rPr lang="en-US" altLang="zh-C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altLang="zh-C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Investigate </a:t>
            </a:r>
            <a:r>
              <a:rPr lang="en-US" altLang="zh-CN" sz="32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vegetation cover</a:t>
            </a:r>
            <a:br>
              <a:rPr lang="en-US" altLang="zh-CN" sz="32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altLang="zh-CN" sz="32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primary region of </a:t>
            </a:r>
            <a:r>
              <a:rPr lang="en-US" altLang="zh-CN" sz="3200" b="1" kern="0" dirty="0">
                <a:latin typeface="Times New Roman" panose="02020603050405020304" pitchFamily="18" charset="0"/>
              </a:rPr>
              <a:t>Oceania</a:t>
            </a:r>
            <a:br>
              <a:rPr lang="zh-CN" altLang="zh-C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4114437"/>
            <a:ext cx="7789469" cy="855344"/>
          </a:xfr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Alice YU</a:t>
            </a:r>
          </a:p>
          <a:p>
            <a:endParaRPr lang="en-US" dirty="0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872150">
            <a:off x="6992421" y="237213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622AEB1D-13A2-2CC7-C081-86AB13A88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82171" y="136579"/>
            <a:ext cx="1194788" cy="1503154"/>
            <a:chOff x="9862160" y="831132"/>
            <a:chExt cx="1850209" cy="1915995"/>
          </a:xfrm>
        </p:grpSpPr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A5A1294F-383A-1609-F6F2-CF53F76D5081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A940453A-F581-8D50-0721-67A45FC01719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C19B97AC-D5D6-BD71-2379-D0A9297D1624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1DB9E6ED-0A85-D56C-C049-121B237DBA69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F1C197E3-0D5E-F929-7188-7E8A7474F3D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163A4276-FF2D-DA2D-0C01-B205D473016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29EADC5B-07D2-A78E-E749-B8275379CB5C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任意多边形: 形状 32" title="triangles">
              <a:extLst>
                <a:ext uri="{FF2B5EF4-FFF2-40B4-BE49-F238E27FC236}">
                  <a16:creationId xmlns:a16="http://schemas.microsoft.com/office/drawing/2014/main" id="{2B5543A1-A1B0-4611-547C-A2C04E12C1D5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任意多边形: 形状 33" title="triangles">
              <a:extLst>
                <a:ext uri="{FF2B5EF4-FFF2-40B4-BE49-F238E27FC236}">
                  <a16:creationId xmlns:a16="http://schemas.microsoft.com/office/drawing/2014/main" id="{FCD9E7C3-C0C4-A62B-B8CC-DA90318FF4FD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任意多边形: 形状 34" title="triangles">
              <a:extLst>
                <a:ext uri="{FF2B5EF4-FFF2-40B4-BE49-F238E27FC236}">
                  <a16:creationId xmlns:a16="http://schemas.microsoft.com/office/drawing/2014/main" id="{2583830C-C3D6-42C5-69FE-FE740FEBAB68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任意多边形: 形状 35" title="triangles">
              <a:extLst>
                <a:ext uri="{FF2B5EF4-FFF2-40B4-BE49-F238E27FC236}">
                  <a16:creationId xmlns:a16="http://schemas.microsoft.com/office/drawing/2014/main" id="{F70D261D-AEAF-BF4F-888E-CC11AF6864AC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任意多边形: 形状 36" title="triangles">
              <a:extLst>
                <a:ext uri="{FF2B5EF4-FFF2-40B4-BE49-F238E27FC236}">
                  <a16:creationId xmlns:a16="http://schemas.microsoft.com/office/drawing/2014/main" id="{3E697E90-5425-772D-F591-9AC701E4FC58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任意多边形: 形状 37" title="triangles">
              <a:extLst>
                <a:ext uri="{FF2B5EF4-FFF2-40B4-BE49-F238E27FC236}">
                  <a16:creationId xmlns:a16="http://schemas.microsoft.com/office/drawing/2014/main" id="{25A9DF82-2276-F0B9-01E5-71BDB2799F6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任意多边形: 形状 38" title="triangles">
              <a:extLst>
                <a:ext uri="{FF2B5EF4-FFF2-40B4-BE49-F238E27FC236}">
                  <a16:creationId xmlns:a16="http://schemas.microsoft.com/office/drawing/2014/main" id="{D6F21173-69C9-F1B1-D7D9-BD6C529E499E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538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Step 2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E689D4-E828-69C4-DCF2-0433D74324D2}"/>
              </a:ext>
            </a:extLst>
          </p:cNvPr>
          <p:cNvCxnSpPr>
            <a:cxnSpLocks/>
          </p:cNvCxnSpPr>
          <p:nvPr/>
        </p:nvCxnSpPr>
        <p:spPr>
          <a:xfrm>
            <a:off x="260444" y="1119967"/>
            <a:ext cx="52003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5353381-C553-91B9-DB96-3D8268043743}"/>
              </a:ext>
            </a:extLst>
          </p:cNvPr>
          <p:cNvSpPr txBox="1"/>
          <p:nvPr/>
        </p:nvSpPr>
        <p:spPr>
          <a:xfrm>
            <a:off x="260444" y="1258469"/>
            <a:ext cx="7393736" cy="503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Choose a suitable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3"/>
              </a:rPr>
              <a:t>data product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from Google Earth Engine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EC9290-36F2-E735-BAEB-FDB9FDC831B9}"/>
              </a:ext>
            </a:extLst>
          </p:cNvPr>
          <p:cNvSpPr txBox="1"/>
          <p:nvPr/>
        </p:nvSpPr>
        <p:spPr>
          <a:xfrm>
            <a:off x="8359521" y="1723194"/>
            <a:ext cx="3724021" cy="11937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/>
              <a:t>Create an interactive Map object</a:t>
            </a:r>
          </a:p>
          <a:p>
            <a:r>
              <a:rPr lang="en-US" altLang="zh-CN" b="1" dirty="0"/>
              <a:t>Import </a:t>
            </a:r>
            <a:r>
              <a:rPr lang="en-US" altLang="zh-CN" b="1" dirty="0" err="1"/>
              <a:t>tha</a:t>
            </a:r>
            <a:r>
              <a:rPr lang="en-US" altLang="zh-CN" b="1" dirty="0"/>
              <a:t> data product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MOD13A2.061</a:t>
            </a:r>
          </a:p>
          <a:p>
            <a:r>
              <a:rPr lang="en-US" altLang="zh-CN" b="1" dirty="0"/>
              <a:t>Set observation time from 2015 to 2022</a:t>
            </a:r>
          </a:p>
          <a:p>
            <a:r>
              <a:rPr lang="en-US" altLang="zh-CN" b="1" dirty="0" err="1"/>
              <a:t>Selct</a:t>
            </a:r>
            <a:r>
              <a:rPr lang="en-US" altLang="zh-CN" b="1" dirty="0"/>
              <a:t>  NDVI </a:t>
            </a:r>
            <a:r>
              <a:rPr lang="en-US" altLang="zh-CN" b="1" dirty="0" err="1"/>
              <a:t>indice</a:t>
            </a:r>
            <a:endParaRPr lang="en-US" altLang="zh-CN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ADDE4D-15B5-8FFE-9E11-FA52C2734153}"/>
              </a:ext>
            </a:extLst>
          </p:cNvPr>
          <p:cNvSpPr txBox="1"/>
          <p:nvPr/>
        </p:nvSpPr>
        <p:spPr>
          <a:xfrm>
            <a:off x="8356967" y="4411311"/>
            <a:ext cx="3724021" cy="1651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/>
              <a:t>Add layers to the map to display:</a:t>
            </a:r>
          </a:p>
          <a:p>
            <a:r>
              <a:rPr lang="en-US" altLang="zh-CN" b="1" dirty="0"/>
              <a:t>MODIS NDVI time series and visualization results</a:t>
            </a:r>
          </a:p>
          <a:p>
            <a:r>
              <a:rPr lang="en-US" altLang="zh-CN" b="1" dirty="0"/>
              <a:t>Sets plotting options for adding marker clusters and markers to the map</a:t>
            </a:r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9AB0D2-4DD5-A817-128E-6F6BEF53A3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02"/>
          <a:stretch/>
        </p:blipFill>
        <p:spPr>
          <a:xfrm>
            <a:off x="260444" y="1678735"/>
            <a:ext cx="7542810" cy="4507487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970D87B8-F4F2-8000-ECFF-CF39D0FF90F4}"/>
              </a:ext>
            </a:extLst>
          </p:cNvPr>
          <p:cNvSpPr/>
          <p:nvPr/>
        </p:nvSpPr>
        <p:spPr>
          <a:xfrm>
            <a:off x="3469069" y="3304175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663515-A09A-B06A-9C25-80A9C949A77E}"/>
              </a:ext>
            </a:extLst>
          </p:cNvPr>
          <p:cNvSpPr txBox="1"/>
          <p:nvPr/>
        </p:nvSpPr>
        <p:spPr>
          <a:xfrm>
            <a:off x="4491772" y="3179319"/>
            <a:ext cx="3357888" cy="1289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The data set is transformed into an image, represented as a time series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Get color mapping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Set the visual parameters of NDVI</a:t>
            </a:r>
          </a:p>
          <a:p>
            <a:br>
              <a:rPr lang="en-US" altLang="zh-CN" dirty="0"/>
            </a:b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6E152588-039D-016B-3DDC-FD1C3303333E}"/>
              </a:ext>
            </a:extLst>
          </p:cNvPr>
          <p:cNvSpPr/>
          <p:nvPr/>
        </p:nvSpPr>
        <p:spPr>
          <a:xfrm>
            <a:off x="7407762" y="1900450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49FFABEA-4932-9593-2672-9478F5849D51}"/>
              </a:ext>
            </a:extLst>
          </p:cNvPr>
          <p:cNvSpPr/>
          <p:nvPr/>
        </p:nvSpPr>
        <p:spPr>
          <a:xfrm>
            <a:off x="7353191" y="4732887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2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24" grpId="0"/>
      <p:bldP spid="13" grpId="0" animBg="1"/>
      <p:bldP spid="15" grpId="0"/>
      <p:bldP spid="9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538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Step 2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E689D4-E828-69C4-DCF2-0433D74324D2}"/>
              </a:ext>
            </a:extLst>
          </p:cNvPr>
          <p:cNvCxnSpPr>
            <a:cxnSpLocks/>
          </p:cNvCxnSpPr>
          <p:nvPr/>
        </p:nvCxnSpPr>
        <p:spPr>
          <a:xfrm>
            <a:off x="260444" y="1119967"/>
            <a:ext cx="52003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E1BDF5-8EF6-3565-47F1-32232B353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50405" y="148048"/>
            <a:ext cx="1194788" cy="1665999"/>
            <a:chOff x="9862160" y="831132"/>
            <a:chExt cx="1850209" cy="1915995"/>
          </a:xfrm>
        </p:grpSpPr>
        <p:sp>
          <p:nvSpPr>
            <p:cNvPr id="16" name="任意多边形: 形状 15" title="triangles">
              <a:extLst>
                <a:ext uri="{FF2B5EF4-FFF2-40B4-BE49-F238E27FC236}">
                  <a16:creationId xmlns:a16="http://schemas.microsoft.com/office/drawing/2014/main" id="{A0EA0A1A-2D5E-05DC-5B6B-952C01369DF2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任意多边形: 形状 16" title="triangles">
              <a:extLst>
                <a:ext uri="{FF2B5EF4-FFF2-40B4-BE49-F238E27FC236}">
                  <a16:creationId xmlns:a16="http://schemas.microsoft.com/office/drawing/2014/main" id="{C0DC194E-4C66-0267-B2A5-6CBBEE511F98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任意多边形: 形状 17" title="triangles">
              <a:extLst>
                <a:ext uri="{FF2B5EF4-FFF2-40B4-BE49-F238E27FC236}">
                  <a16:creationId xmlns:a16="http://schemas.microsoft.com/office/drawing/2014/main" id="{EEC43B47-0E47-E300-8B7C-AB5851754836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135D2893-D774-9D36-D0ED-5613238B507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1AEDFE4A-FB89-22BD-2E29-541A15F3B327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8E758273-EE44-AAFF-7041-35035CEB2DAB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1DF75D70-EED6-AEE2-C7A4-20DA2F131A7E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F4CB37D6-37A5-C72F-2A14-B9D0A9110552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A2CF83B6-20E4-59A6-36B2-E7028F65939C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E0B39813-F207-7307-B075-EAE4D8A94584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DBFEA6A-BEB9-2801-2E89-3D96BEE53B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35F24037-35AC-ED4B-3AE5-7A336EAA14F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0455922-E5DF-5F76-FBE6-6F492C7F2B72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2CA686F2-EEF6-AE54-C356-F57604BEB693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56A6933-F8B7-A661-5C3A-946E182E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4" y="1363798"/>
            <a:ext cx="10330889" cy="49538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47020B-6441-851D-E8FA-EE36B264F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43" y="1363798"/>
            <a:ext cx="10330889" cy="49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538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Step 3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E689D4-E828-69C4-DCF2-0433D74324D2}"/>
              </a:ext>
            </a:extLst>
          </p:cNvPr>
          <p:cNvCxnSpPr>
            <a:cxnSpLocks/>
          </p:cNvCxnSpPr>
          <p:nvPr/>
        </p:nvCxnSpPr>
        <p:spPr>
          <a:xfrm>
            <a:off x="260444" y="1119967"/>
            <a:ext cx="52003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8E5F299-044A-B8D6-9CD8-11D0B6927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32"/>
          <a:stretch/>
        </p:blipFill>
        <p:spPr>
          <a:xfrm>
            <a:off x="260445" y="1228553"/>
            <a:ext cx="7049146" cy="1549079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0111B51B-C4FF-51BA-45B0-3201C69B764B}"/>
              </a:ext>
            </a:extLst>
          </p:cNvPr>
          <p:cNvSpPr/>
          <p:nvPr/>
        </p:nvSpPr>
        <p:spPr>
          <a:xfrm>
            <a:off x="7028756" y="1705771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8E6C02-2AE5-E0B8-C7EC-516E00FA4EAE}"/>
              </a:ext>
            </a:extLst>
          </p:cNvPr>
          <p:cNvSpPr txBox="1"/>
          <p:nvPr/>
        </p:nvSpPr>
        <p:spPr>
          <a:xfrm>
            <a:off x="8056590" y="1317390"/>
            <a:ext cx="3724021" cy="13714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 err="1"/>
              <a:t>Geemap</a:t>
            </a:r>
            <a:r>
              <a:rPr lang="en-US" altLang="zh-CN" b="1" dirty="0"/>
              <a:t> can record all the points clicked by the user, so I set the path in order to  output CSV file</a:t>
            </a:r>
          </a:p>
          <a:p>
            <a:r>
              <a:rPr lang="en-US" altLang="zh-CN" b="1" dirty="0"/>
              <a:t>Extract numerical data from maps to CSV files</a:t>
            </a:r>
          </a:p>
          <a:p>
            <a:endParaRPr lang="en-US" altLang="zh-CN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49B7BF-F35D-54BA-F1C8-D414ED13838C}"/>
              </a:ext>
            </a:extLst>
          </p:cNvPr>
          <p:cNvSpPr txBox="1"/>
          <p:nvPr/>
        </p:nvSpPr>
        <p:spPr>
          <a:xfrm>
            <a:off x="6204457" y="4297120"/>
            <a:ext cx="2041972" cy="9055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/>
              <a:t>I found that the generated line chart had a big fluctuation</a:t>
            </a:r>
          </a:p>
          <a:p>
            <a:pPr algn="l"/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88F46F3B-B198-36A2-D04A-CEECEC33304A}"/>
              </a:ext>
            </a:extLst>
          </p:cNvPr>
          <p:cNvSpPr/>
          <p:nvPr/>
        </p:nvSpPr>
        <p:spPr>
          <a:xfrm>
            <a:off x="8308729" y="4359112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BCC8FC-36D9-65E5-D96F-5BCD5633CCAA}"/>
              </a:ext>
            </a:extLst>
          </p:cNvPr>
          <p:cNvSpPr txBox="1"/>
          <p:nvPr/>
        </p:nvSpPr>
        <p:spPr>
          <a:xfrm>
            <a:off x="9452540" y="4359112"/>
            <a:ext cx="1845630" cy="8816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hlinkClick r:id="rId4"/>
              </a:rPr>
              <a:t>Whittaker Smoother method</a:t>
            </a:r>
            <a:endParaRPr lang="zh-CN" altLang="en-US" b="1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AD2BC0F-B948-EDA5-2DFB-BCD2C0ADD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37188" y="159361"/>
            <a:ext cx="1238842" cy="1248703"/>
            <a:chOff x="9862160" y="831132"/>
            <a:chExt cx="1850209" cy="1915995"/>
          </a:xfrm>
        </p:grpSpPr>
        <p:sp>
          <p:nvSpPr>
            <p:cNvPr id="18" name="任意多边形: 形状 17" title="triangles">
              <a:extLst>
                <a:ext uri="{FF2B5EF4-FFF2-40B4-BE49-F238E27FC236}">
                  <a16:creationId xmlns:a16="http://schemas.microsoft.com/office/drawing/2014/main" id="{9F0E68EC-03E4-B95A-D312-C635052A78E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E914B1B-C972-EFD3-84A6-48F0B3F18C6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A87DAFDD-A0F9-8DB2-5DB7-FD8E8A4C4EC4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4EBBCF78-7A70-09DA-2404-4B01B01C2F81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B55B1C82-EE0F-853E-DC6B-F2F875FBDC8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F57402FE-DC75-D26E-6AF2-AB936AD97562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4495AD7C-BA37-3F1D-0CAB-2998E663DC5A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8AB9ADDB-8D8D-9616-79C9-D1FAB78E0959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06617393-122B-802D-78A0-68D564529540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BC04D1E1-B073-0457-A5D2-0FD852C9FF5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F548555F-D7AF-2037-5913-CB822C2BD26A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E6965541-39F1-2CD7-3C26-D5FA311544C0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38DD8D7E-722C-FF40-3765-91211B02E30C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4FFD290F-BA61-DDDA-947E-899229D1B288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20976BA-7B97-9B51-3246-975257D73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44" y="3020782"/>
            <a:ext cx="5928529" cy="35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538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Step 3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F94E6BA-3671-91A9-3082-0A97E98291C9}"/>
              </a:ext>
            </a:extLst>
          </p:cNvPr>
          <p:cNvCxnSpPr>
            <a:cxnSpLocks/>
          </p:cNvCxnSpPr>
          <p:nvPr/>
        </p:nvCxnSpPr>
        <p:spPr>
          <a:xfrm>
            <a:off x="260444" y="1119967"/>
            <a:ext cx="52003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F78ADA3F-F6F3-6A69-CF52-1B1C7C72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05" y="2417339"/>
            <a:ext cx="4058454" cy="20233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E4B0E0C-1A0B-5326-AE3A-1292E8E5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44" y="2297093"/>
            <a:ext cx="6750672" cy="254149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33A859B-5AB8-EECE-6810-1A8DB5F6D0B6}"/>
              </a:ext>
            </a:extLst>
          </p:cNvPr>
          <p:cNvCxnSpPr/>
          <p:nvPr/>
        </p:nvCxnSpPr>
        <p:spPr>
          <a:xfrm>
            <a:off x="999167" y="3429000"/>
            <a:ext cx="2636613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805E31A-A822-3678-B1DE-70EF37C7AE1C}"/>
              </a:ext>
            </a:extLst>
          </p:cNvPr>
          <p:cNvSpPr/>
          <p:nvPr/>
        </p:nvSpPr>
        <p:spPr>
          <a:xfrm rot="10800000">
            <a:off x="6847290" y="2917103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1511D3-0401-0B71-DC25-1245FFC5F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5821" y="159361"/>
            <a:ext cx="1850209" cy="1915995"/>
            <a:chOff x="9862160" y="831132"/>
            <a:chExt cx="1850209" cy="1915995"/>
          </a:xfrm>
        </p:grpSpPr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77101477-CC08-60F8-275A-C17D3A38ED3B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7AF843D3-F9E1-F4BC-C02A-36AB28387150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8D20D90F-5F93-EC3A-8015-087DD6157275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2166ECC8-7549-E61D-6DF1-8F5D81E9808A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C637DF10-916D-1316-C2D1-EA00A98BFAAC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91CDD7E-020D-2CE3-4E1C-9FCD356873C8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C32A3B10-EA7E-6950-0476-E4BA69D6C536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07B7331E-B038-9207-9E1C-CB240CC87477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任意多边形: 形状 32" title="triangles">
              <a:extLst>
                <a:ext uri="{FF2B5EF4-FFF2-40B4-BE49-F238E27FC236}">
                  <a16:creationId xmlns:a16="http://schemas.microsoft.com/office/drawing/2014/main" id="{57A0D575-6BEA-4B0C-5ACC-579F05BB3F74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任意多边形: 形状 33" title="triangles">
              <a:extLst>
                <a:ext uri="{FF2B5EF4-FFF2-40B4-BE49-F238E27FC236}">
                  <a16:creationId xmlns:a16="http://schemas.microsoft.com/office/drawing/2014/main" id="{8F80BBAF-44F4-37E4-C4D3-9A6671121EC3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任意多边形: 形状 34" title="triangles">
              <a:extLst>
                <a:ext uri="{FF2B5EF4-FFF2-40B4-BE49-F238E27FC236}">
                  <a16:creationId xmlns:a16="http://schemas.microsoft.com/office/drawing/2014/main" id="{BC3C58F0-9B1C-3280-3CDE-DD49045BA089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任意多边形: 形状 35" title="triangles">
              <a:extLst>
                <a:ext uri="{FF2B5EF4-FFF2-40B4-BE49-F238E27FC236}">
                  <a16:creationId xmlns:a16="http://schemas.microsoft.com/office/drawing/2014/main" id="{D36AA652-46A2-E204-11E7-237B6BC8C219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任意多边形: 形状 36" title="triangles">
              <a:extLst>
                <a:ext uri="{FF2B5EF4-FFF2-40B4-BE49-F238E27FC236}">
                  <a16:creationId xmlns:a16="http://schemas.microsoft.com/office/drawing/2014/main" id="{5CB7E701-208A-A207-A032-F499E6A3DE82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任意多边形: 形状 37" title="triangles">
              <a:extLst>
                <a:ext uri="{FF2B5EF4-FFF2-40B4-BE49-F238E27FC236}">
                  <a16:creationId xmlns:a16="http://schemas.microsoft.com/office/drawing/2014/main" id="{02216308-DD2A-BAB7-5ABC-8B4272213C7D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647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538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Step 4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E689D4-E828-69C4-DCF2-0433D74324D2}"/>
              </a:ext>
            </a:extLst>
          </p:cNvPr>
          <p:cNvCxnSpPr>
            <a:cxnSpLocks/>
          </p:cNvCxnSpPr>
          <p:nvPr/>
        </p:nvCxnSpPr>
        <p:spPr>
          <a:xfrm>
            <a:off x="260444" y="1119967"/>
            <a:ext cx="52003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2805D7C-2060-639C-6DBE-66D5DF45382F}"/>
              </a:ext>
            </a:extLst>
          </p:cNvPr>
          <p:cNvSpPr txBox="1"/>
          <p:nvPr/>
        </p:nvSpPr>
        <p:spPr>
          <a:xfrm>
            <a:off x="260444" y="1258469"/>
            <a:ext cx="7393736" cy="503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latin typeface="+mj-lt"/>
              </a:rPr>
              <a:t>Use the data collected in the previous step to draw a </a:t>
            </a:r>
            <a:r>
              <a:rPr lang="en-US" altLang="zh-CN" b="1" dirty="0">
                <a:latin typeface="+mj-lt"/>
                <a:hlinkClick r:id="rId3"/>
              </a:rPr>
              <a:t>line graph</a:t>
            </a:r>
            <a:endParaRPr lang="en-US" altLang="zh-CN" b="1" dirty="0">
              <a:latin typeface="+mj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A54831-DF7F-0E2F-09BF-E22319E9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5821" y="159361"/>
            <a:ext cx="1850209" cy="1915995"/>
            <a:chOff x="9862160" y="831132"/>
            <a:chExt cx="1850209" cy="1915995"/>
          </a:xfrm>
        </p:grpSpPr>
        <p:sp>
          <p:nvSpPr>
            <p:cNvPr id="18" name="任意多边形: 形状 17" title="triangles">
              <a:extLst>
                <a:ext uri="{FF2B5EF4-FFF2-40B4-BE49-F238E27FC236}">
                  <a16:creationId xmlns:a16="http://schemas.microsoft.com/office/drawing/2014/main" id="{55E04E2F-B1DE-80C2-6209-308A65973D94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50D9D12-84FF-1BFD-94B9-63265A6D7EE5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F9DE08FA-7A83-CED7-BE33-8879AED682D1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816A8EE2-3EFC-7523-EB24-1C3D4F7C60F4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39779DAF-DF18-39D9-0A64-3A7756D35BF5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FA71CC83-531A-D1FD-43B4-A39B2992652F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46D88A86-90FC-2ECA-1311-62C5C353E9BF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6EAFE6E7-E284-7D81-0601-DD4753A38DB7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E458581D-EFED-86EF-66DF-BAE081109276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9E902E32-0408-A1C3-BF71-BDBA4333FD6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F589BD72-5683-B16B-E148-1BD2E0498301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C44531D5-84AA-DF6D-B98D-0E3749ED84E3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B191D65F-8341-D327-E670-0B5B678CE62A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53E74506-270B-1A23-D06B-79ADD9230BAD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E7D8493-9D78-85CE-C95D-647466B6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44" y="1833796"/>
            <a:ext cx="10257676" cy="43284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89F0376-85C5-7683-91D5-FDB2A7BC74DC}"/>
              </a:ext>
            </a:extLst>
          </p:cNvPr>
          <p:cNvSpPr txBox="1"/>
          <p:nvPr/>
        </p:nvSpPr>
        <p:spPr>
          <a:xfrm>
            <a:off x="5790384" y="2356476"/>
            <a:ext cx="2103681" cy="15174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Detect whether there are  values less than 0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Draw red dots on the graph to indicate the location of the outlier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77F92B-C21A-9CAE-11B4-B6B228F3AEDB}"/>
              </a:ext>
            </a:extLst>
          </p:cNvPr>
          <p:cNvSpPr txBox="1"/>
          <p:nvPr/>
        </p:nvSpPr>
        <p:spPr>
          <a:xfrm>
            <a:off x="7324064" y="4338751"/>
            <a:ext cx="2262590" cy="9041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</a:rPr>
              <a:t>Dr</a:t>
            </a:r>
            <a:r>
              <a:rPr lang="en-US" altLang="zh-CN" b="1" dirty="0">
                <a:solidFill>
                  <a:schemeClr val="bg1"/>
                </a:solidFill>
              </a:rPr>
              <a:t>aw</a:t>
            </a:r>
            <a:r>
              <a:rPr lang="en-US" altLang="zh-CN" b="1" i="0" dirty="0">
                <a:solidFill>
                  <a:schemeClr val="bg1"/>
                </a:solidFill>
                <a:effectLst/>
              </a:rPr>
              <a:t>  raw NDVI data and NDVI data smoothed by Whittaker line charts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41CEDEA-41F3-0D93-CB5D-CE2F2AFA868D}"/>
              </a:ext>
            </a:extLst>
          </p:cNvPr>
          <p:cNvSpPr/>
          <p:nvPr/>
        </p:nvSpPr>
        <p:spPr>
          <a:xfrm>
            <a:off x="4813221" y="3086273"/>
            <a:ext cx="740497" cy="502078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B3870CC-4272-08E7-B866-6D80A4441D19}"/>
              </a:ext>
            </a:extLst>
          </p:cNvPr>
          <p:cNvSpPr/>
          <p:nvPr/>
        </p:nvSpPr>
        <p:spPr>
          <a:xfrm>
            <a:off x="6392598" y="4501524"/>
            <a:ext cx="740497" cy="502078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6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6" grpId="0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538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Step 4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E689D4-E828-69C4-DCF2-0433D74324D2}"/>
              </a:ext>
            </a:extLst>
          </p:cNvPr>
          <p:cNvCxnSpPr>
            <a:cxnSpLocks/>
          </p:cNvCxnSpPr>
          <p:nvPr/>
        </p:nvCxnSpPr>
        <p:spPr>
          <a:xfrm>
            <a:off x="260444" y="1119967"/>
            <a:ext cx="52003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00569-4A2B-BC0A-4866-3D6BD442F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15725" y="159362"/>
            <a:ext cx="1160305" cy="1210246"/>
            <a:chOff x="9862160" y="831132"/>
            <a:chExt cx="1850209" cy="1915995"/>
          </a:xfrm>
        </p:grpSpPr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37A6B0D-488A-C70B-9545-257143878FF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02379D99-484E-FC1E-B426-A20D034A09D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E5107D7B-8FD8-45DC-68D5-4E643B32AFC3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FDD4E794-353F-E520-F6BC-12AFD526085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827B9AF9-39CD-87AA-51F6-7556B1600248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58F2566D-B2AE-27E4-F244-B94C4B86ED07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34EAB7F2-013F-44B1-3AA6-077553368D56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C0A2E087-E039-8410-C230-3479008873D8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C9698DDB-5B03-D09A-FED1-C3410A166C90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0F5B4DD-6EED-FD4A-4F03-03A44752A324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E5A6BCC3-1F38-CFE7-77E1-A74EB042334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516B1B5-8702-3FEF-C48C-3D46B929140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02960E83-7639-FF37-4342-41F91DB5DF7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EB2764BE-F3BF-E549-6635-A58B1A53BC1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F3B0C71-C4B8-F800-37F7-53F89838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71" y="1936544"/>
            <a:ext cx="10912747" cy="27992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086808-5A94-3965-7117-656FBE08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44" y="1238339"/>
            <a:ext cx="10912747" cy="52833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B6B6E8-D86F-3FFC-CDF9-B555C5691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44" y="2018593"/>
            <a:ext cx="10837634" cy="28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2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C0B0735-C2B1-494D-9E20-6EF190F67D4B}"/>
              </a:ext>
            </a:extLst>
          </p:cNvPr>
          <p:cNvGrpSpPr/>
          <p:nvPr/>
        </p:nvGrpSpPr>
        <p:grpSpPr>
          <a:xfrm rot="20133891">
            <a:off x="4807574" y="2600616"/>
            <a:ext cx="6306014" cy="6233532"/>
            <a:chOff x="3378820" y="312234"/>
            <a:chExt cx="6306014" cy="6233532"/>
          </a:xfrm>
          <a:blipFill>
            <a:blip r:embed="rId3"/>
            <a:stretch>
              <a:fillRect/>
            </a:stretch>
          </a:blipFill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5C81C1F-298D-41EB-8CA4-33FCF7E71F9F}"/>
                </a:ext>
              </a:extLst>
            </p:cNvPr>
            <p:cNvSpPr/>
            <p:nvPr/>
          </p:nvSpPr>
          <p:spPr>
            <a:xfrm>
              <a:off x="4986454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5537238-D1C7-43D9-BAE0-B2F236FE59BD}"/>
                </a:ext>
              </a:extLst>
            </p:cNvPr>
            <p:cNvSpPr/>
            <p:nvPr/>
          </p:nvSpPr>
          <p:spPr>
            <a:xfrm>
              <a:off x="6594088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CB08098-1867-4DCF-A0D0-A1CDD77B7896}"/>
                </a:ext>
              </a:extLst>
            </p:cNvPr>
            <p:cNvSpPr/>
            <p:nvPr/>
          </p:nvSpPr>
          <p:spPr>
            <a:xfrm>
              <a:off x="8201722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A57AC21-E21B-4A40-AF6F-1368C94DBCAD}"/>
                </a:ext>
              </a:extLst>
            </p:cNvPr>
            <p:cNvSpPr/>
            <p:nvPr/>
          </p:nvSpPr>
          <p:spPr>
            <a:xfrm>
              <a:off x="3378820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B473543-B70F-4295-A0F6-4B1FFEBB58F4}"/>
                </a:ext>
              </a:extLst>
            </p:cNvPr>
            <p:cNvSpPr/>
            <p:nvPr/>
          </p:nvSpPr>
          <p:spPr>
            <a:xfrm>
              <a:off x="4986454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6512B4E-3512-494C-9F1C-29FB6F01B3D5}"/>
                </a:ext>
              </a:extLst>
            </p:cNvPr>
            <p:cNvSpPr/>
            <p:nvPr/>
          </p:nvSpPr>
          <p:spPr>
            <a:xfrm>
              <a:off x="6594088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5A947ED-3C4A-4337-998E-BBE9CBDFF85E}"/>
                </a:ext>
              </a:extLst>
            </p:cNvPr>
            <p:cNvSpPr/>
            <p:nvPr/>
          </p:nvSpPr>
          <p:spPr>
            <a:xfrm>
              <a:off x="3378820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5A08AFE-F2D8-40F8-A30D-1F2AD3BCBE59}"/>
                </a:ext>
              </a:extLst>
            </p:cNvPr>
            <p:cNvSpPr/>
            <p:nvPr/>
          </p:nvSpPr>
          <p:spPr>
            <a:xfrm>
              <a:off x="6594088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5B24EC5-9F5C-41BB-A8EB-F9785C8C33E9}"/>
                </a:ext>
              </a:extLst>
            </p:cNvPr>
            <p:cNvSpPr/>
            <p:nvPr/>
          </p:nvSpPr>
          <p:spPr>
            <a:xfrm>
              <a:off x="8201722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76BEF08-D7FD-4F8E-BD32-F5F1CA63849A}"/>
                </a:ext>
              </a:extLst>
            </p:cNvPr>
            <p:cNvSpPr/>
            <p:nvPr/>
          </p:nvSpPr>
          <p:spPr>
            <a:xfrm>
              <a:off x="3378820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4E12416-C758-4884-A40E-151432BEC6A4}"/>
                </a:ext>
              </a:extLst>
            </p:cNvPr>
            <p:cNvSpPr/>
            <p:nvPr/>
          </p:nvSpPr>
          <p:spPr>
            <a:xfrm>
              <a:off x="4986454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69D1A90-5195-46EB-8017-FD86C40D372C}"/>
                </a:ext>
              </a:extLst>
            </p:cNvPr>
            <p:cNvSpPr/>
            <p:nvPr/>
          </p:nvSpPr>
          <p:spPr>
            <a:xfrm>
              <a:off x="6594088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4A132A78-EF34-4FC8-8201-585C1D0A2A2B}"/>
                </a:ext>
              </a:extLst>
            </p:cNvPr>
            <p:cNvSpPr/>
            <p:nvPr/>
          </p:nvSpPr>
          <p:spPr>
            <a:xfrm>
              <a:off x="8201722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1195B90-4EC0-4865-AEE5-DAECB8A211A0}"/>
              </a:ext>
            </a:extLst>
          </p:cNvPr>
          <p:cNvGrpSpPr/>
          <p:nvPr/>
        </p:nvGrpSpPr>
        <p:grpSpPr>
          <a:xfrm rot="20133891">
            <a:off x="9780684" y="-2409633"/>
            <a:ext cx="6306014" cy="6233532"/>
            <a:chOff x="3378820" y="312234"/>
            <a:chExt cx="6306014" cy="6233532"/>
          </a:xfrm>
          <a:blipFill>
            <a:blip r:embed="rId3"/>
            <a:stretch>
              <a:fillRect/>
            </a:stretch>
          </a:blipFill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CD3A83D-1584-4F6E-B014-934EA6BF4E3A}"/>
                </a:ext>
              </a:extLst>
            </p:cNvPr>
            <p:cNvSpPr/>
            <p:nvPr/>
          </p:nvSpPr>
          <p:spPr>
            <a:xfrm>
              <a:off x="3378820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26BD5741-1FD7-43FE-A779-4613D083951A}"/>
                </a:ext>
              </a:extLst>
            </p:cNvPr>
            <p:cNvSpPr/>
            <p:nvPr/>
          </p:nvSpPr>
          <p:spPr>
            <a:xfrm>
              <a:off x="4986454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920F14F-4376-40E1-A6E3-FA3BDB11A19F}"/>
                </a:ext>
              </a:extLst>
            </p:cNvPr>
            <p:cNvSpPr/>
            <p:nvPr/>
          </p:nvSpPr>
          <p:spPr>
            <a:xfrm>
              <a:off x="6594088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A9A4736E-C7C6-4C4F-8C86-F0D5F87711E1}"/>
                </a:ext>
              </a:extLst>
            </p:cNvPr>
            <p:cNvSpPr/>
            <p:nvPr/>
          </p:nvSpPr>
          <p:spPr>
            <a:xfrm>
              <a:off x="8201722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9BC8BD5-DF8D-4A36-90A7-552204C84A59}"/>
                </a:ext>
              </a:extLst>
            </p:cNvPr>
            <p:cNvSpPr/>
            <p:nvPr/>
          </p:nvSpPr>
          <p:spPr>
            <a:xfrm>
              <a:off x="4986454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B0D46C5-8D8E-4CD0-99F0-9AA45CACE7E2}"/>
                </a:ext>
              </a:extLst>
            </p:cNvPr>
            <p:cNvSpPr/>
            <p:nvPr/>
          </p:nvSpPr>
          <p:spPr>
            <a:xfrm>
              <a:off x="6594088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9DAACAF3-7664-44E4-B49E-CD6EA75CBDD0}"/>
                </a:ext>
              </a:extLst>
            </p:cNvPr>
            <p:cNvSpPr/>
            <p:nvPr/>
          </p:nvSpPr>
          <p:spPr>
            <a:xfrm>
              <a:off x="8201722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C5EC74C-6072-46B7-8F7E-DC2D73BA5BEB}"/>
                </a:ext>
              </a:extLst>
            </p:cNvPr>
            <p:cNvSpPr/>
            <p:nvPr/>
          </p:nvSpPr>
          <p:spPr>
            <a:xfrm>
              <a:off x="3378820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FC59213E-E699-425C-8232-ED039FD074EC}"/>
                </a:ext>
              </a:extLst>
            </p:cNvPr>
            <p:cNvSpPr/>
            <p:nvPr/>
          </p:nvSpPr>
          <p:spPr>
            <a:xfrm>
              <a:off x="4986454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C6F6AD7A-7B94-48A6-B6B7-B2514AF90CD7}"/>
                </a:ext>
              </a:extLst>
            </p:cNvPr>
            <p:cNvSpPr/>
            <p:nvPr/>
          </p:nvSpPr>
          <p:spPr>
            <a:xfrm>
              <a:off x="6594088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BD0DFA59-F218-4364-8552-B2040ED72A29}"/>
                </a:ext>
              </a:extLst>
            </p:cNvPr>
            <p:cNvSpPr/>
            <p:nvPr/>
          </p:nvSpPr>
          <p:spPr>
            <a:xfrm>
              <a:off x="8201722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30EA600A-70A3-417C-9DB2-DBDFBDAD2E99}"/>
                </a:ext>
              </a:extLst>
            </p:cNvPr>
            <p:cNvSpPr/>
            <p:nvPr/>
          </p:nvSpPr>
          <p:spPr>
            <a:xfrm>
              <a:off x="3378820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AE6FF1D5-D304-4700-B451-430C569CC496}"/>
                </a:ext>
              </a:extLst>
            </p:cNvPr>
            <p:cNvSpPr/>
            <p:nvPr/>
          </p:nvSpPr>
          <p:spPr>
            <a:xfrm>
              <a:off x="4986454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DA37B9AA-9BED-40DB-B3DC-C45581934192}"/>
                </a:ext>
              </a:extLst>
            </p:cNvPr>
            <p:cNvSpPr/>
            <p:nvPr/>
          </p:nvSpPr>
          <p:spPr>
            <a:xfrm>
              <a:off x="6594088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7CEA79A5-36C0-4DED-B203-ABC2D776792E}"/>
                </a:ext>
              </a:extLst>
            </p:cNvPr>
            <p:cNvSpPr/>
            <p:nvPr/>
          </p:nvSpPr>
          <p:spPr>
            <a:xfrm>
              <a:off x="8201722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9DB1A2F7-A717-45A9-A487-CDFECFAE6CD9}"/>
              </a:ext>
            </a:extLst>
          </p:cNvPr>
          <p:cNvSpPr/>
          <p:nvPr/>
        </p:nvSpPr>
        <p:spPr>
          <a:xfrm rot="3994956">
            <a:off x="3206354" y="-1292292"/>
            <a:ext cx="9383404" cy="7242406"/>
          </a:xfrm>
          <a:prstGeom prst="rect">
            <a:avLst/>
          </a:prstGeom>
          <a:solidFill>
            <a:srgbClr val="E7F2D2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47C7A69-EBB0-4937-9212-D7D659F450F6}"/>
              </a:ext>
            </a:extLst>
          </p:cNvPr>
          <p:cNvSpPr/>
          <p:nvPr/>
        </p:nvSpPr>
        <p:spPr>
          <a:xfrm rot="3906809">
            <a:off x="5891" y="-4232812"/>
            <a:ext cx="3829018" cy="8414599"/>
          </a:xfrm>
          <a:prstGeom prst="rect">
            <a:avLst/>
          </a:prstGeom>
          <a:solidFill>
            <a:schemeClr val="accent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6E6DFB-8EE5-4043-90D3-65F09AC1BBCD}"/>
              </a:ext>
            </a:extLst>
          </p:cNvPr>
          <p:cNvSpPr txBox="1"/>
          <p:nvPr/>
        </p:nvSpPr>
        <p:spPr>
          <a:xfrm>
            <a:off x="484677" y="2547238"/>
            <a:ext cx="4000198" cy="2215991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glow rad="63500">
                    <a:schemeClr val="accent1">
                      <a:lumMod val="50000"/>
                    </a:schemeClr>
                  </a:glow>
                </a:effectLst>
                <a:latin typeface="造字工房尚雅体演示版常规体" pitchFamily="50" charset="-122"/>
                <a:ea typeface="造字工房尚雅体演示版常规体" pitchFamily="50" charset="-122"/>
              </a:rPr>
              <a:t>Part.</a:t>
            </a:r>
            <a:endParaRPr lang="zh-CN" altLang="en-US" sz="13800" dirty="0">
              <a:solidFill>
                <a:schemeClr val="bg1"/>
              </a:solidFill>
              <a:effectLst>
                <a:glow rad="63500">
                  <a:schemeClr val="accent1">
                    <a:lumMod val="50000"/>
                  </a:schemeClr>
                </a:glow>
              </a:effectLst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D34693-842E-4108-AD16-A3B59C8DFF4C}"/>
              </a:ext>
            </a:extLst>
          </p:cNvPr>
          <p:cNvSpPr/>
          <p:nvPr/>
        </p:nvSpPr>
        <p:spPr>
          <a:xfrm>
            <a:off x="4269431" y="-728602"/>
            <a:ext cx="4079963" cy="8063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1800" dirty="0">
                <a:gradFill>
                  <a:gsLst>
                    <a:gs pos="87000">
                      <a:schemeClr val="bg1"/>
                    </a:gs>
                    <a:gs pos="58000">
                      <a:schemeClr val="accent1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51800" dirty="0">
              <a:gradFill>
                <a:gsLst>
                  <a:gs pos="87000">
                    <a:schemeClr val="bg1"/>
                  </a:gs>
                  <a:gs pos="58000">
                    <a:schemeClr val="accent1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8713C9-9666-44EA-96AD-63C4745E7B4A}"/>
              </a:ext>
            </a:extLst>
          </p:cNvPr>
          <p:cNvSpPr txBox="1"/>
          <p:nvPr/>
        </p:nvSpPr>
        <p:spPr>
          <a:xfrm>
            <a:off x="599426" y="513888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关于福州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3348299-9A68-4CE5-A44B-FB8AEE18F273}"/>
              </a:ext>
            </a:extLst>
          </p:cNvPr>
          <p:cNvSpPr txBox="1"/>
          <p:nvPr/>
        </p:nvSpPr>
        <p:spPr>
          <a:xfrm>
            <a:off x="599426" y="4523334"/>
            <a:ext cx="3856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Analysis</a:t>
            </a:r>
          </a:p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and </a:t>
            </a:r>
          </a:p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02173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200497"/>
            <a:ext cx="6012000" cy="727104"/>
          </a:xfrm>
        </p:spPr>
        <p:txBody>
          <a:bodyPr>
            <a:spAutoFit/>
          </a:bodyPr>
          <a:lstStyle/>
          <a:p>
            <a:r>
              <a:rPr lang="en-US" dirty="0">
                <a:latin typeface="Rockwell" panose="02060603020205020403" pitchFamily="18" charset="0"/>
                <a:ea typeface="微软雅黑" panose="020B0503020204020204" pitchFamily="34" charset="-122"/>
              </a:rPr>
              <a:t>Summary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229293"/>
          </a:xfrm>
        </p:spPr>
        <p:txBody>
          <a:bodyPr>
            <a:spAutoFit/>
          </a:bodyPr>
          <a:lstStyle/>
          <a:p>
            <a:r>
              <a:rPr lang="en-US" altLang="zh-CN" sz="24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vegetation cover</a:t>
            </a:r>
            <a:br>
              <a:rPr lang="en-US" altLang="zh-CN" sz="24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altLang="zh-CN" sz="24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primary region of </a:t>
            </a:r>
            <a:r>
              <a:rPr lang="en-US" altLang="zh-CN" sz="2400" b="1" kern="0" dirty="0">
                <a:latin typeface="Times New Roman" panose="02020603050405020304" pitchFamily="18" charset="0"/>
              </a:rPr>
              <a:t>Oceanian</a:t>
            </a:r>
          </a:p>
          <a:p>
            <a:endParaRPr lang="en-US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496369" y="6241352"/>
            <a:ext cx="432000" cy="259675"/>
          </a:xfrm>
        </p:spPr>
        <p:txBody>
          <a:bodyPr>
            <a:spAutoFit/>
          </a:bodyPr>
          <a:lstStyle/>
          <a:p>
            <a:fld id="{19B51A1E-902D-48AF-9020-955120F399B6}" type="slidenum">
              <a:rPr lang="en-US" smtClean="0">
                <a:latin typeface="Calibri Light" panose="020F0302020204030204" pitchFamily="34" charset="0"/>
                <a:ea typeface="微软雅黑" panose="020B0503020204020204" pitchFamily="34" charset="-122"/>
              </a:rPr>
              <a:pPr/>
              <a:t>17</a:t>
            </a:fld>
            <a:endParaRPr lang="en-US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图片占位符 18" descr="Top left image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82" b="5882"/>
          <a:stretch/>
        </p:blipFill>
        <p:spPr>
          <a:xfrm>
            <a:off x="86715" y="769309"/>
            <a:ext cx="6009285" cy="3431187"/>
          </a:xfr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299" y="4578323"/>
            <a:ext cx="5464069" cy="1253677"/>
          </a:xfrm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微软雅黑" panose="020B0503020204020204" pitchFamily="34" charset="-122"/>
              </a:rPr>
              <a:t>Eastern Australia –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Sydney, Brisbane </a:t>
            </a:r>
          </a:p>
          <a:p>
            <a:r>
              <a:rPr lang="en-US" altLang="zh-CN" dirty="0">
                <a:latin typeface="Calibri Light" panose="020F0302020204030204" pitchFamily="34" charset="0"/>
                <a:ea typeface="微软雅黑" panose="020B0503020204020204" pitchFamily="34" charset="-122"/>
              </a:rPr>
              <a:t>Western Australia –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Great Sandy Desert, Great Victoria Desert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r>
              <a:rPr lang="en-US" dirty="0">
                <a:latin typeface="Calibri Light" panose="020F0302020204030204" pitchFamily="34" charset="0"/>
                <a:ea typeface="微软雅黑" panose="020B0503020204020204" pitchFamily="34" charset="-122"/>
              </a:rPr>
              <a:t>New Zealand – </a:t>
            </a:r>
            <a:r>
              <a:rPr lang="en-US" altLang="zh-CN" sz="18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Wellington</a:t>
            </a:r>
            <a:r>
              <a:rPr lang="en-US" altLang="zh-CN" sz="18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+mn-cs"/>
              </a:rPr>
              <a:t>, </a:t>
            </a:r>
            <a:r>
              <a:rPr lang="en-US" altLang="zh-CN" b="0" dirty="0"/>
              <a:t>Christchurch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74864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6199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Results Analysis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E689D4-E828-69C4-DCF2-0433D74324D2}"/>
              </a:ext>
            </a:extLst>
          </p:cNvPr>
          <p:cNvCxnSpPr>
            <a:cxnSpLocks/>
          </p:cNvCxnSpPr>
          <p:nvPr/>
        </p:nvCxnSpPr>
        <p:spPr>
          <a:xfrm flipV="1">
            <a:off x="260444" y="1045627"/>
            <a:ext cx="5467178" cy="1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00569-4A2B-BC0A-4866-3D6BD442F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15725" y="159362"/>
            <a:ext cx="1160305" cy="1210246"/>
            <a:chOff x="9862160" y="831132"/>
            <a:chExt cx="1850209" cy="1915995"/>
          </a:xfrm>
        </p:grpSpPr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37A6B0D-488A-C70B-9545-257143878FF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02379D99-484E-FC1E-B426-A20D034A09D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E5107D7B-8FD8-45DC-68D5-4E643B32AFC3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FDD4E794-353F-E520-F6BC-12AFD526085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827B9AF9-39CD-87AA-51F6-7556B1600248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58F2566D-B2AE-27E4-F244-B94C4B86ED07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34EAB7F2-013F-44B1-3AA6-077553368D56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C0A2E087-E039-8410-C230-3479008873D8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C9698DDB-5B03-D09A-FED1-C3410A166C90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0F5B4DD-6EED-FD4A-4F03-03A44752A324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E5A6BCC3-1F38-CFE7-77E1-A74EB042334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516B1B5-8702-3FEF-C48C-3D46B929140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02960E83-7639-FF37-4342-41F91DB5DF7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EB2764BE-F3BF-E549-6635-A58B1A53BC1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FE74C53-6300-BCC5-26B6-939BE387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41" y="1103946"/>
            <a:ext cx="5802509" cy="18250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F7D193-C884-7ED1-2442-3866744A7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"/>
          <a:stretch/>
        </p:blipFill>
        <p:spPr>
          <a:xfrm>
            <a:off x="241241" y="3022419"/>
            <a:ext cx="5768775" cy="1817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B1903A-00BA-BDBE-3EE2-DAB4362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01" y="4937452"/>
            <a:ext cx="5713652" cy="18175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ECC981-5820-7BA1-C3AE-5254E0997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103" y="1195986"/>
            <a:ext cx="5454387" cy="17444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8E1F2B-2E27-8F3F-2687-C9CA30A2F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297" y="3034516"/>
            <a:ext cx="5576848" cy="17661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86125E-2EEB-D8FA-87C7-7168E17BB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804" y="4864728"/>
            <a:ext cx="5323384" cy="16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00569-4A2B-BC0A-4866-3D6BD442F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15725" y="159362"/>
            <a:ext cx="1160305" cy="1210246"/>
            <a:chOff x="9862160" y="831132"/>
            <a:chExt cx="1850209" cy="1915995"/>
          </a:xfrm>
        </p:grpSpPr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37A6B0D-488A-C70B-9545-257143878FF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02379D99-484E-FC1E-B426-A20D034A09D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E5107D7B-8FD8-45DC-68D5-4E643B32AFC3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FDD4E794-353F-E520-F6BC-12AFD526085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827B9AF9-39CD-87AA-51F6-7556B1600248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58F2566D-B2AE-27E4-F244-B94C4B86ED07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34EAB7F2-013F-44B1-3AA6-077553368D56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C0A2E087-E039-8410-C230-3479008873D8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C9698DDB-5B03-D09A-FED1-C3410A166C90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0F5B4DD-6EED-FD4A-4F03-03A44752A324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E5A6BCC3-1F38-CFE7-77E1-A74EB042334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516B1B5-8702-3FEF-C48C-3D46B929140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02960E83-7639-FF37-4342-41F91DB5DF7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EB2764BE-F3BF-E549-6635-A58B1A53BC1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E47C23C-7DAC-B1D7-C614-63E7240AFFFA}"/>
              </a:ext>
            </a:extLst>
          </p:cNvPr>
          <p:cNvSpPr txBox="1"/>
          <p:nvPr/>
        </p:nvSpPr>
        <p:spPr>
          <a:xfrm>
            <a:off x="167471" y="134932"/>
            <a:ext cx="6199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Results Analysis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FD6637-59B5-C0AE-09F7-045BCBDC1100}"/>
              </a:ext>
            </a:extLst>
          </p:cNvPr>
          <p:cNvCxnSpPr>
            <a:cxnSpLocks/>
          </p:cNvCxnSpPr>
          <p:nvPr/>
        </p:nvCxnSpPr>
        <p:spPr>
          <a:xfrm flipV="1">
            <a:off x="260444" y="1045627"/>
            <a:ext cx="5467178" cy="1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箭头: 右 3">
            <a:extLst>
              <a:ext uri="{FF2B5EF4-FFF2-40B4-BE49-F238E27FC236}">
                <a16:creationId xmlns:a16="http://schemas.microsoft.com/office/drawing/2014/main" id="{9A6E8E17-6E13-5D7F-5309-64C2CEE9BA6F}"/>
              </a:ext>
            </a:extLst>
          </p:cNvPr>
          <p:cNvSpPr/>
          <p:nvPr/>
        </p:nvSpPr>
        <p:spPr>
          <a:xfrm>
            <a:off x="9808983" y="3250473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D0EA87-AE85-D96A-2C61-16965A9A1DE1}"/>
              </a:ext>
            </a:extLst>
          </p:cNvPr>
          <p:cNvSpPr txBox="1"/>
          <p:nvPr/>
        </p:nvSpPr>
        <p:spPr>
          <a:xfrm>
            <a:off x="10747875" y="3178301"/>
            <a:ext cx="1486601" cy="666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Indicate 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increase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35D408-DD18-9155-12E8-739B4F1CF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2" y="1163635"/>
            <a:ext cx="9356423" cy="50296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D519C0-D7D5-2652-1070-E9DFDBCF3DD8}"/>
              </a:ext>
            </a:extLst>
          </p:cNvPr>
          <p:cNvSpPr txBox="1"/>
          <p:nvPr/>
        </p:nvSpPr>
        <p:spPr>
          <a:xfrm>
            <a:off x="2417830" y="2348311"/>
            <a:ext cx="1335135" cy="5084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New South Wales Sydney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37549F-AD00-C330-EAB4-8411245D9925}"/>
              </a:ext>
            </a:extLst>
          </p:cNvPr>
          <p:cNvSpPr txBox="1"/>
          <p:nvPr/>
        </p:nvSpPr>
        <p:spPr>
          <a:xfrm>
            <a:off x="6990766" y="1790081"/>
            <a:ext cx="1335135" cy="5084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Queensland Brisbane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23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65" y="3726627"/>
            <a:ext cx="6012000" cy="727104"/>
          </a:xfrm>
        </p:spPr>
        <p:txBody>
          <a:bodyPr>
            <a:spAutoFit/>
          </a:bodyPr>
          <a:lstStyle/>
          <a:p>
            <a:r>
              <a:rPr lang="en-US" dirty="0"/>
              <a:t>About </a:t>
            </a:r>
            <a:r>
              <a:rPr lang="en-US" dirty="0" err="1"/>
              <a:t>Backgound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65" y="4493000"/>
            <a:ext cx="6012000" cy="1565282"/>
          </a:xfrm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E1E3E6"/>
                </a:solidFill>
                <a:effectLst/>
                <a:latin typeface="PingFang SC"/>
              </a:rPr>
              <a:t>The "5V" </a:t>
            </a:r>
            <a:r>
              <a:rPr lang="en-US" altLang="zh-CN" dirty="0">
                <a:solidFill>
                  <a:srgbClr val="E1E3E6"/>
                </a:solidFill>
                <a:latin typeface="PingFang SC"/>
              </a:rPr>
              <a:t>features of remote sensing </a:t>
            </a:r>
          </a:p>
          <a:p>
            <a:r>
              <a:rPr lang="en-US" altLang="zh-CN" b="0" i="0" dirty="0">
                <a:solidFill>
                  <a:srgbClr val="E1E3E6"/>
                </a:solidFill>
                <a:effectLst/>
                <a:latin typeface="PingFang SC"/>
              </a:rPr>
              <a:t>large Volume, </a:t>
            </a:r>
            <a:r>
              <a:rPr lang="en-US" altLang="zh-CN" b="0" i="0" dirty="0" err="1">
                <a:solidFill>
                  <a:srgbClr val="E1E3E6"/>
                </a:solidFill>
                <a:effectLst/>
                <a:latin typeface="PingFang SC"/>
              </a:rPr>
              <a:t>Variety,Velocity</a:t>
            </a:r>
            <a:r>
              <a:rPr lang="en-US" altLang="zh-CN" b="0" i="0" dirty="0">
                <a:solidFill>
                  <a:srgbClr val="E1E3E6"/>
                </a:solidFill>
                <a:effectLst/>
                <a:latin typeface="PingFang SC"/>
              </a:rPr>
              <a:t>, Veracity and Value</a:t>
            </a:r>
          </a:p>
          <a:p>
            <a:endParaRPr lang="en-US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5821" y="159361"/>
            <a:ext cx="1850209" cy="1915995"/>
            <a:chOff x="9862160" y="831132"/>
            <a:chExt cx="1850209" cy="1915995"/>
          </a:xfrm>
        </p:grpSpPr>
        <p:sp>
          <p:nvSpPr>
            <p:cNvPr id="16" name="任意多边形: 形状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任意多边形: 形状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任意多边形: 形状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>
            <a:spAutoFit/>
          </a:bodyPr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E1A8D-7EAB-93DE-1358-5258271A908A}"/>
              </a:ext>
            </a:extLst>
          </p:cNvPr>
          <p:cNvSpPr txBox="1"/>
          <p:nvPr/>
        </p:nvSpPr>
        <p:spPr>
          <a:xfrm>
            <a:off x="6600371" y="1939709"/>
            <a:ext cx="4242374" cy="3462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PingFang SC"/>
              </a:rPr>
              <a:t>Since the successful launch of the first US weather satellite in 1960, remote sensing technology has developed rapidly, and the Earth orbit is full of a variety of Earth observation satellites on a global scale. Mankind has accumulated historical remote sensing data for nearly half a century.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D3584E-B724-27E1-42A3-66400247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5" y="532775"/>
            <a:ext cx="6008730" cy="31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00569-4A2B-BC0A-4866-3D6BD442F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15725" y="159362"/>
            <a:ext cx="1160305" cy="1210246"/>
            <a:chOff x="9862160" y="831132"/>
            <a:chExt cx="1850209" cy="1915995"/>
          </a:xfrm>
        </p:grpSpPr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37A6B0D-488A-C70B-9545-257143878FF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02379D99-484E-FC1E-B426-A20D034A09D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E5107D7B-8FD8-45DC-68D5-4E643B32AFC3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FDD4E794-353F-E520-F6BC-12AFD526085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827B9AF9-39CD-87AA-51F6-7556B1600248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58F2566D-B2AE-27E4-F244-B94C4B86ED07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34EAB7F2-013F-44B1-3AA6-077553368D56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C0A2E087-E039-8410-C230-3479008873D8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C9698DDB-5B03-D09A-FED1-C3410A166C90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0F5B4DD-6EED-FD4A-4F03-03A44752A324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E5A6BCC3-1F38-CFE7-77E1-A74EB042334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516B1B5-8702-3FEF-C48C-3D46B929140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02960E83-7639-FF37-4342-41F91DB5DF7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EB2764BE-F3BF-E549-6635-A58B1A53BC1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E47C23C-7DAC-B1D7-C614-63E7240AFFFA}"/>
              </a:ext>
            </a:extLst>
          </p:cNvPr>
          <p:cNvSpPr txBox="1"/>
          <p:nvPr/>
        </p:nvSpPr>
        <p:spPr>
          <a:xfrm>
            <a:off x="167471" y="134932"/>
            <a:ext cx="6199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Results Analysis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FD6637-59B5-C0AE-09F7-045BCBDC1100}"/>
              </a:ext>
            </a:extLst>
          </p:cNvPr>
          <p:cNvCxnSpPr>
            <a:cxnSpLocks/>
          </p:cNvCxnSpPr>
          <p:nvPr/>
        </p:nvCxnSpPr>
        <p:spPr>
          <a:xfrm flipV="1">
            <a:off x="260444" y="1045627"/>
            <a:ext cx="5467178" cy="1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箭头: 右 3">
            <a:extLst>
              <a:ext uri="{FF2B5EF4-FFF2-40B4-BE49-F238E27FC236}">
                <a16:creationId xmlns:a16="http://schemas.microsoft.com/office/drawing/2014/main" id="{9A6E8E17-6E13-5D7F-5309-64C2CEE9BA6F}"/>
              </a:ext>
            </a:extLst>
          </p:cNvPr>
          <p:cNvSpPr/>
          <p:nvPr/>
        </p:nvSpPr>
        <p:spPr>
          <a:xfrm>
            <a:off x="8209761" y="3325279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D0EA87-AE85-D96A-2C61-16965A9A1DE1}"/>
              </a:ext>
            </a:extLst>
          </p:cNvPr>
          <p:cNvSpPr txBox="1"/>
          <p:nvPr/>
        </p:nvSpPr>
        <p:spPr>
          <a:xfrm>
            <a:off x="9166638" y="3278327"/>
            <a:ext cx="2724986" cy="666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Indicate fluctuation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Positive prospect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F5BD64-222E-AF2F-BA99-382E3F05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3" y="1139189"/>
            <a:ext cx="7833977" cy="52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4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00569-4A2B-BC0A-4866-3D6BD442F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15725" y="159362"/>
            <a:ext cx="1160305" cy="1210246"/>
            <a:chOff x="9862160" y="831132"/>
            <a:chExt cx="1850209" cy="1915995"/>
          </a:xfrm>
        </p:grpSpPr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37A6B0D-488A-C70B-9545-257143878FF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02379D99-484E-FC1E-B426-A20D034A09D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E5107D7B-8FD8-45DC-68D5-4E643B32AFC3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FDD4E794-353F-E520-F6BC-12AFD526085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827B9AF9-39CD-87AA-51F6-7556B1600248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58F2566D-B2AE-27E4-F244-B94C4B86ED07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34EAB7F2-013F-44B1-3AA6-077553368D56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C0A2E087-E039-8410-C230-3479008873D8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C9698DDB-5B03-D09A-FED1-C3410A166C90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0F5B4DD-6EED-FD4A-4F03-03A44752A324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E5A6BCC3-1F38-CFE7-77E1-A74EB042334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516B1B5-8702-3FEF-C48C-3D46B929140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02960E83-7639-FF37-4342-41F91DB5DF7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EB2764BE-F3BF-E549-6635-A58B1A53BC1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E47C23C-7DAC-B1D7-C614-63E7240AFFFA}"/>
              </a:ext>
            </a:extLst>
          </p:cNvPr>
          <p:cNvSpPr txBox="1"/>
          <p:nvPr/>
        </p:nvSpPr>
        <p:spPr>
          <a:xfrm>
            <a:off x="167471" y="134932"/>
            <a:ext cx="6199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Results Analysis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FD6637-59B5-C0AE-09F7-045BCBDC1100}"/>
              </a:ext>
            </a:extLst>
          </p:cNvPr>
          <p:cNvCxnSpPr>
            <a:cxnSpLocks/>
          </p:cNvCxnSpPr>
          <p:nvPr/>
        </p:nvCxnSpPr>
        <p:spPr>
          <a:xfrm flipV="1">
            <a:off x="260444" y="1045627"/>
            <a:ext cx="5467178" cy="1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箭头: 右 3">
            <a:extLst>
              <a:ext uri="{FF2B5EF4-FFF2-40B4-BE49-F238E27FC236}">
                <a16:creationId xmlns:a16="http://schemas.microsoft.com/office/drawing/2014/main" id="{9A6E8E17-6E13-5D7F-5309-64C2CEE9BA6F}"/>
              </a:ext>
            </a:extLst>
          </p:cNvPr>
          <p:cNvSpPr/>
          <p:nvPr/>
        </p:nvSpPr>
        <p:spPr>
          <a:xfrm>
            <a:off x="8838056" y="3325279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D0EA87-AE85-D96A-2C61-16965A9A1DE1}"/>
              </a:ext>
            </a:extLst>
          </p:cNvPr>
          <p:cNvSpPr txBox="1"/>
          <p:nvPr/>
        </p:nvSpPr>
        <p:spPr>
          <a:xfrm>
            <a:off x="9794933" y="3278327"/>
            <a:ext cx="2724986" cy="666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Indicate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Increase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3D13C3-51A7-48F3-1D13-C78F8EF5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28" y="1114278"/>
            <a:ext cx="8246442" cy="53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00569-4A2B-BC0A-4866-3D6BD442F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15725" y="159362"/>
            <a:ext cx="1160305" cy="1210246"/>
            <a:chOff x="9862160" y="831132"/>
            <a:chExt cx="1850209" cy="1915995"/>
          </a:xfrm>
        </p:grpSpPr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37A6B0D-488A-C70B-9545-257143878FF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02379D99-484E-FC1E-B426-A20D034A09D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E5107D7B-8FD8-45DC-68D5-4E643B32AFC3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FDD4E794-353F-E520-F6BC-12AFD526085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827B9AF9-39CD-87AA-51F6-7556B1600248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58F2566D-B2AE-27E4-F244-B94C4B86ED07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34EAB7F2-013F-44B1-3AA6-077553368D56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C0A2E087-E039-8410-C230-3479008873D8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C9698DDB-5B03-D09A-FED1-C3410A166C90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0F5B4DD-6EED-FD4A-4F03-03A44752A324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E5A6BCC3-1F38-CFE7-77E1-A74EB042334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516B1B5-8702-3FEF-C48C-3D46B929140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02960E83-7639-FF37-4342-41F91DB5DF7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EB2764BE-F3BF-E549-6635-A58B1A53BC1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E47C23C-7DAC-B1D7-C614-63E7240AFFFA}"/>
              </a:ext>
            </a:extLst>
          </p:cNvPr>
          <p:cNvSpPr txBox="1"/>
          <p:nvPr/>
        </p:nvSpPr>
        <p:spPr>
          <a:xfrm>
            <a:off x="167471" y="134932"/>
            <a:ext cx="6199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Results Analysis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FD6637-59B5-C0AE-09F7-045BCBDC1100}"/>
              </a:ext>
            </a:extLst>
          </p:cNvPr>
          <p:cNvCxnSpPr>
            <a:cxnSpLocks/>
          </p:cNvCxnSpPr>
          <p:nvPr/>
        </p:nvCxnSpPr>
        <p:spPr>
          <a:xfrm flipV="1">
            <a:off x="260444" y="1045627"/>
            <a:ext cx="5467178" cy="1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D36B922B-4BD0-F598-1692-9DF2780E3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718270"/>
              </p:ext>
            </p:extLst>
          </p:nvPr>
        </p:nvGraphicFramePr>
        <p:xfrm>
          <a:off x="619601" y="1759589"/>
          <a:ext cx="10684180" cy="319354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10616">
                  <a:extLst>
                    <a:ext uri="{9D8B030D-6E8A-4147-A177-3AD203B41FA5}">
                      <a16:colId xmlns:a16="http://schemas.microsoft.com/office/drawing/2014/main" val="2975318874"/>
                    </a:ext>
                  </a:extLst>
                </a:gridCol>
                <a:gridCol w="2610616">
                  <a:extLst>
                    <a:ext uri="{9D8B030D-6E8A-4147-A177-3AD203B41FA5}">
                      <a16:colId xmlns:a16="http://schemas.microsoft.com/office/drawing/2014/main" val="699873824"/>
                    </a:ext>
                  </a:extLst>
                </a:gridCol>
                <a:gridCol w="4049274">
                  <a:extLst>
                    <a:ext uri="{9D8B030D-6E8A-4147-A177-3AD203B41FA5}">
                      <a16:colId xmlns:a16="http://schemas.microsoft.com/office/drawing/2014/main" val="3176099665"/>
                    </a:ext>
                  </a:extLst>
                </a:gridCol>
                <a:gridCol w="1413674">
                  <a:extLst>
                    <a:ext uri="{9D8B030D-6E8A-4147-A177-3AD203B41FA5}">
                      <a16:colId xmlns:a16="http://schemas.microsoft.com/office/drawing/2014/main" val="3223323243"/>
                    </a:ext>
                  </a:extLst>
                </a:gridCol>
              </a:tblGrid>
              <a:tr h="6332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Region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Population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Climate Type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AVG NDVI</a:t>
                      </a:r>
                    </a:p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(2015-2019)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338288"/>
                  </a:ext>
                </a:extLst>
              </a:tr>
              <a:tr h="633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New South Wales Sydney</a:t>
                      </a:r>
                      <a:endParaRPr lang="zh-CN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5.312 million      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(by 2019)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Subtropical monsoon humid climate</a:t>
                      </a:r>
                    </a:p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(precipitation depends on monsoon)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4094.261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811079"/>
                  </a:ext>
                </a:extLst>
              </a:tr>
              <a:tr h="633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Queensland Brisbane</a:t>
                      </a:r>
                      <a:endParaRPr lang="zh-CN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2.28 million        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(by 2016)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Subtropical humid climate</a:t>
                      </a:r>
                    </a:p>
                    <a:p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4741.701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070193"/>
                  </a:ext>
                </a:extLst>
              </a:tr>
              <a:tr h="633224"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Wellington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212,700              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(by 2017)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Temperate marine climate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6726.766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593601"/>
                  </a:ext>
                </a:extLst>
              </a:tr>
              <a:tr h="633224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Christchurch</a:t>
                      </a:r>
                      <a:endParaRPr lang="zh-CN" altLang="en-US" b="0" dirty="0"/>
                    </a:p>
                    <a:p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381,500              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(by 2017)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Temperate marine climate</a:t>
                      </a:r>
                      <a:endParaRPr lang="zh-CN" altLang="en-US" b="0" dirty="0"/>
                    </a:p>
                    <a:p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5215.587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63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5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538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Limitations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E689D4-E828-69C4-DCF2-0433D74324D2}"/>
              </a:ext>
            </a:extLst>
          </p:cNvPr>
          <p:cNvCxnSpPr>
            <a:cxnSpLocks/>
          </p:cNvCxnSpPr>
          <p:nvPr/>
        </p:nvCxnSpPr>
        <p:spPr>
          <a:xfrm>
            <a:off x="260444" y="1119967"/>
            <a:ext cx="52003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00569-4A2B-BC0A-4866-3D6BD442F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15725" y="159362"/>
            <a:ext cx="1160305" cy="1210246"/>
            <a:chOff x="9862160" y="831132"/>
            <a:chExt cx="1850209" cy="1915995"/>
          </a:xfrm>
        </p:grpSpPr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37A6B0D-488A-C70B-9545-257143878FF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02379D99-484E-FC1E-B426-A20D034A09D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E5107D7B-8FD8-45DC-68D5-4E643B32AFC3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FDD4E794-353F-E520-F6BC-12AFD526085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827B9AF9-39CD-87AA-51F6-7556B1600248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58F2566D-B2AE-27E4-F244-B94C4B86ED07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34EAB7F2-013F-44B1-3AA6-077553368D56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C0A2E087-E039-8410-C230-3479008873D8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C9698DDB-5B03-D09A-FED1-C3410A166C90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0F5B4DD-6EED-FD4A-4F03-03A44752A324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E5A6BCC3-1F38-CFE7-77E1-A74EB042334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516B1B5-8702-3FEF-C48C-3D46B929140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02960E83-7639-FF37-4342-41F91DB5DF7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EB2764BE-F3BF-E549-6635-A58B1A53BC1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0EC72E3-11F3-F136-980E-977E7C8B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4" y="1331839"/>
            <a:ext cx="11110652" cy="2928457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B49AD413-EC23-0DB0-E09B-D2D2701A48FA}"/>
              </a:ext>
            </a:extLst>
          </p:cNvPr>
          <p:cNvSpPr/>
          <p:nvPr/>
        </p:nvSpPr>
        <p:spPr>
          <a:xfrm rot="19013640">
            <a:off x="3337428" y="3227861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0C1F8B4-FB33-4A63-4B11-0E4E397D2AEB}"/>
              </a:ext>
            </a:extLst>
          </p:cNvPr>
          <p:cNvSpPr/>
          <p:nvPr/>
        </p:nvSpPr>
        <p:spPr>
          <a:xfrm rot="19013640">
            <a:off x="5208589" y="3715191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2C17337-924D-70D2-C3CF-F79FD9A6469A}"/>
              </a:ext>
            </a:extLst>
          </p:cNvPr>
          <p:cNvSpPr/>
          <p:nvPr/>
        </p:nvSpPr>
        <p:spPr>
          <a:xfrm rot="19013640">
            <a:off x="7018401" y="3687516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559DF9C-6376-D5AB-B862-A23E010F0070}"/>
              </a:ext>
            </a:extLst>
          </p:cNvPr>
          <p:cNvSpPr/>
          <p:nvPr/>
        </p:nvSpPr>
        <p:spPr>
          <a:xfrm rot="19013640">
            <a:off x="9037936" y="2986077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05BE05A-AD21-2D10-BC0E-B6151B59E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6"/>
          <a:stretch/>
        </p:blipFill>
        <p:spPr>
          <a:xfrm>
            <a:off x="4270684" y="1389237"/>
            <a:ext cx="3948340" cy="43159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848F57-DFFE-7EB4-49B2-DE2C7D19A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0"/>
          <a:stretch/>
        </p:blipFill>
        <p:spPr>
          <a:xfrm>
            <a:off x="8279982" y="1389236"/>
            <a:ext cx="3623693" cy="43159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ADB0B1-004B-1280-63BD-CC7AD07F0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38" y="1383626"/>
            <a:ext cx="4074286" cy="44545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538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Limitations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E689D4-E828-69C4-DCF2-0433D74324D2}"/>
              </a:ext>
            </a:extLst>
          </p:cNvPr>
          <p:cNvCxnSpPr>
            <a:cxnSpLocks/>
          </p:cNvCxnSpPr>
          <p:nvPr/>
        </p:nvCxnSpPr>
        <p:spPr>
          <a:xfrm>
            <a:off x="260444" y="1119967"/>
            <a:ext cx="52003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00569-4A2B-BC0A-4866-3D6BD442F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15725" y="159362"/>
            <a:ext cx="1160305" cy="1210246"/>
            <a:chOff x="9862160" y="831132"/>
            <a:chExt cx="1850209" cy="1915995"/>
          </a:xfrm>
        </p:grpSpPr>
        <p:sp>
          <p:nvSpPr>
            <p:cNvPr id="19" name="任意多边形: 形状 18" title="triangles">
              <a:extLst>
                <a:ext uri="{FF2B5EF4-FFF2-40B4-BE49-F238E27FC236}">
                  <a16:creationId xmlns:a16="http://schemas.microsoft.com/office/drawing/2014/main" id="{637A6B0D-488A-C70B-9545-257143878FF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任意多边形: 形状 19" title="triangles">
              <a:extLst>
                <a:ext uri="{FF2B5EF4-FFF2-40B4-BE49-F238E27FC236}">
                  <a16:creationId xmlns:a16="http://schemas.microsoft.com/office/drawing/2014/main" id="{02379D99-484E-FC1E-B426-A20D034A09D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任意多边形: 形状 20" title="triangles">
              <a:extLst>
                <a:ext uri="{FF2B5EF4-FFF2-40B4-BE49-F238E27FC236}">
                  <a16:creationId xmlns:a16="http://schemas.microsoft.com/office/drawing/2014/main" id="{E5107D7B-8FD8-45DC-68D5-4E643B32AFC3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任意多边形: 形状 21" title="triangles">
              <a:extLst>
                <a:ext uri="{FF2B5EF4-FFF2-40B4-BE49-F238E27FC236}">
                  <a16:creationId xmlns:a16="http://schemas.microsoft.com/office/drawing/2014/main" id="{FDD4E794-353F-E520-F6BC-12AFD5260852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任意多边形: 形状 22" title="triangles">
              <a:extLst>
                <a:ext uri="{FF2B5EF4-FFF2-40B4-BE49-F238E27FC236}">
                  <a16:creationId xmlns:a16="http://schemas.microsoft.com/office/drawing/2014/main" id="{827B9AF9-39CD-87AA-51F6-7556B1600248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任意多边形: 形状 23" title="triangles">
              <a:extLst>
                <a:ext uri="{FF2B5EF4-FFF2-40B4-BE49-F238E27FC236}">
                  <a16:creationId xmlns:a16="http://schemas.microsoft.com/office/drawing/2014/main" id="{58F2566D-B2AE-27E4-F244-B94C4B86ED07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34EAB7F2-013F-44B1-3AA6-077553368D56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C0A2E087-E039-8410-C230-3479008873D8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C9698DDB-5B03-D09A-FED1-C3410A166C90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0F5B4DD-6EED-FD4A-4F03-03A44752A324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E5A6BCC3-1F38-CFE7-77E1-A74EB0423347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9516B1B5-8702-3FEF-C48C-3D46B929140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02960E83-7639-FF37-4342-41F91DB5DF7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EB2764BE-F3BF-E549-6635-A58B1A53BC15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标题 2">
            <a:extLst>
              <a:ext uri="{FF2B5EF4-FFF2-40B4-BE49-F238E27FC236}">
                <a16:creationId xmlns:a16="http://schemas.microsoft.com/office/drawing/2014/main" id="{3FB241AD-10F2-066B-C930-98593E209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672" y="2091464"/>
            <a:ext cx="8576175" cy="3053895"/>
          </a:xfr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F47599-51CB-047A-5CFF-AE9E3552AD0F}"/>
              </a:ext>
            </a:extLst>
          </p:cNvPr>
          <p:cNvSpPr txBox="1"/>
          <p:nvPr/>
        </p:nvSpPr>
        <p:spPr>
          <a:xfrm>
            <a:off x="2012153" y="2659187"/>
            <a:ext cx="7693635" cy="1918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Only partial data points for these countries or cities are selected </a:t>
            </a:r>
          </a:p>
          <a:p>
            <a:pPr algn="l"/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l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</a:t>
            </a:r>
            <a:r>
              <a:rPr lang="en-US" altLang="zh-CN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annot be 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</a:t>
            </a:r>
            <a:r>
              <a:rPr lang="en-US" altLang="zh-CN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fully representative of their region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652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8" descr="arial view of ocean and land near the ocean">
            <a:extLst>
              <a:ext uri="{FF2B5EF4-FFF2-40B4-BE49-F238E27FC236}">
                <a16:creationId xmlns:a16="http://schemas.microsoft.com/office/drawing/2014/main" id="{7418C01B-1B0F-9857-6B09-D234F34A38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>
          <a:xfrm>
            <a:off x="86714" y="47446"/>
            <a:ext cx="12018572" cy="668457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458180D-568C-B03E-8332-BBBFD7BCB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0838" y="1902052"/>
            <a:ext cx="7905368" cy="3053895"/>
          </a:xfr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FB4DDF-AC1D-4779-A6C3-B62B1ED4B84C}"/>
              </a:ext>
            </a:extLst>
          </p:cNvPr>
          <p:cNvSpPr txBox="1"/>
          <p:nvPr/>
        </p:nvSpPr>
        <p:spPr>
          <a:xfrm>
            <a:off x="3595711" y="1966637"/>
            <a:ext cx="7724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+mj-lt"/>
              </a:rPr>
              <a:t>Thank You  </a:t>
            </a:r>
            <a:endParaRPr lang="zh-CN" altLang="en-US" sz="12500" b="1" dirty="0">
              <a:solidFill>
                <a:schemeClr val="bg1"/>
              </a:solidFill>
              <a:effectLst>
                <a:outerShdw blurRad="50800" dist="38100" sx="101000" sy="101000" algn="l" rotWithShape="0">
                  <a:schemeClr val="accent4">
                    <a:lumMod val="75000"/>
                  </a:schemeClr>
                </a:outerShdw>
              </a:effectLst>
              <a:latin typeface="+mj-lt"/>
              <a:ea typeface="方正舒体" panose="02010601030101010101" pitchFamily="2" charset="-122"/>
            </a:endParaRPr>
          </a:p>
        </p:txBody>
      </p:sp>
      <p:sp>
        <p:nvSpPr>
          <p:cNvPr id="6" name="文本占位符 25">
            <a:extLst>
              <a:ext uri="{FF2B5EF4-FFF2-40B4-BE49-F238E27FC236}">
                <a16:creationId xmlns:a16="http://schemas.microsoft.com/office/drawing/2014/main" id="{8855484D-1AE2-984F-36DF-BC59308996DB}"/>
              </a:ext>
            </a:extLst>
          </p:cNvPr>
          <p:cNvSpPr txBox="1">
            <a:spLocks/>
          </p:cNvSpPr>
          <p:nvPr/>
        </p:nvSpPr>
        <p:spPr>
          <a:xfrm>
            <a:off x="4018148" y="4320854"/>
            <a:ext cx="4928691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4"/>
              </a:rPr>
              <a:t>https://github.com/123111222/GEE_Cloud-computing</a:t>
            </a:r>
            <a:endParaRPr lang="en-US" sz="1600" dirty="0"/>
          </a:p>
        </p:txBody>
      </p:sp>
      <p:sp>
        <p:nvSpPr>
          <p:cNvPr id="7" name="文本占位符 9">
            <a:extLst>
              <a:ext uri="{FF2B5EF4-FFF2-40B4-BE49-F238E27FC236}">
                <a16:creationId xmlns:a16="http://schemas.microsoft.com/office/drawing/2014/main" id="{752FE405-4072-0438-D2D2-3581ADF22BA4}"/>
              </a:ext>
            </a:extLst>
          </p:cNvPr>
          <p:cNvSpPr txBox="1">
            <a:spLocks/>
          </p:cNvSpPr>
          <p:nvPr/>
        </p:nvSpPr>
        <p:spPr>
          <a:xfrm>
            <a:off x="6646917" y="3937486"/>
            <a:ext cx="231785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1552480915@qq.com</a:t>
            </a:r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E625ABC0-4920-2972-11D7-4856A2B60DA6}"/>
              </a:ext>
            </a:extLst>
          </p:cNvPr>
          <p:cNvSpPr txBox="1">
            <a:spLocks/>
          </p:cNvSpPr>
          <p:nvPr/>
        </p:nvSpPr>
        <p:spPr>
          <a:xfrm>
            <a:off x="6978060" y="3557632"/>
            <a:ext cx="1956827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+86 18359772981</a:t>
            </a:r>
          </a:p>
        </p:txBody>
      </p:sp>
      <p:pic>
        <p:nvPicPr>
          <p:cNvPr id="9" name="图形 8" descr="Phone icon">
            <a:extLst>
              <a:ext uri="{FF2B5EF4-FFF2-40B4-BE49-F238E27FC236}">
                <a16:creationId xmlns:a16="http://schemas.microsoft.com/office/drawing/2014/main" id="{50971A94-F384-0AFF-EABA-2FA8F2C7B0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2204" y="3630273"/>
            <a:ext cx="164463" cy="164463"/>
          </a:xfrm>
          <a:prstGeom prst="rect">
            <a:avLst/>
          </a:prstGeom>
        </p:spPr>
      </p:pic>
      <p:pic>
        <p:nvPicPr>
          <p:cNvPr id="10" name="图形 9" descr="Email icon">
            <a:extLst>
              <a:ext uri="{FF2B5EF4-FFF2-40B4-BE49-F238E27FC236}">
                <a16:creationId xmlns:a16="http://schemas.microsoft.com/office/drawing/2014/main" id="{C40DC590-BF63-EDF5-0558-913F45477E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7829" y="4021925"/>
            <a:ext cx="164463" cy="164463"/>
          </a:xfrm>
          <a:prstGeom prst="rect">
            <a:avLst/>
          </a:prstGeom>
        </p:spPr>
      </p:pic>
      <p:pic>
        <p:nvPicPr>
          <p:cNvPr id="11" name="图形 10" descr="World web icon">
            <a:extLst>
              <a:ext uri="{FF2B5EF4-FFF2-40B4-BE49-F238E27FC236}">
                <a16:creationId xmlns:a16="http://schemas.microsoft.com/office/drawing/2014/main" id="{4638FB12-7B13-7F68-30E6-C4B32813F0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02204" y="4400311"/>
            <a:ext cx="170088" cy="170088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C4371C6-54BF-23EE-49E3-1419F596E134}"/>
              </a:ext>
            </a:extLst>
          </p:cNvPr>
          <p:cNvCxnSpPr>
            <a:cxnSpLocks/>
          </p:cNvCxnSpPr>
          <p:nvPr/>
        </p:nvCxnSpPr>
        <p:spPr>
          <a:xfrm flipV="1">
            <a:off x="3799489" y="3348196"/>
            <a:ext cx="5467178" cy="1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89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FB80B756-02D9-41A8-5DEE-5DB24D6E3C71}"/>
              </a:ext>
            </a:extLst>
          </p:cNvPr>
          <p:cNvSpPr txBox="1">
            <a:spLocks/>
          </p:cNvSpPr>
          <p:nvPr/>
        </p:nvSpPr>
        <p:spPr>
          <a:xfrm>
            <a:off x="426000" y="359807"/>
            <a:ext cx="11340000" cy="1142602"/>
          </a:xfrm>
          <a:prstGeom prst="rect">
            <a:avLst/>
          </a:prstGeom>
          <a:noFill/>
        </p:spPr>
        <p:txBody>
          <a:bodyPr vert="horz" lIns="288000" tIns="0" rIns="432000" bIns="144000" rtlCol="0" anchor="b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Why we can avail remote </a:t>
            </a:r>
            <a:r>
              <a:rPr lang="en-US" altLang="zh-CN" sz="3600" dirty="0">
                <a:solidFill>
                  <a:schemeClr val="tx1"/>
                </a:solidFill>
              </a:rPr>
              <a:t>sensing </a:t>
            </a:r>
            <a:br>
              <a:rPr lang="en-US" altLang="zh-CN" sz="3600" dirty="0">
                <a:solidFill>
                  <a:schemeClr val="tx1"/>
                </a:solidFill>
              </a:rPr>
            </a:br>
            <a:r>
              <a:rPr lang="en-US" altLang="zh-CN" sz="3600" dirty="0">
                <a:solidFill>
                  <a:schemeClr val="tx1"/>
                </a:solidFill>
              </a:rPr>
              <a:t>through </a:t>
            </a:r>
            <a:r>
              <a:rPr lang="en-US" sz="3600" dirty="0">
                <a:solidFill>
                  <a:schemeClr val="tx1"/>
                </a:solidFill>
              </a:rPr>
              <a:t>cloud </a:t>
            </a:r>
            <a:r>
              <a:rPr lang="en-US" sz="3600" dirty="0" err="1">
                <a:solidFill>
                  <a:schemeClr val="tx1"/>
                </a:solidFill>
              </a:rPr>
              <a:t>plaform</a:t>
            </a:r>
            <a:r>
              <a:rPr lang="en-US" sz="3600" dirty="0">
                <a:solidFill>
                  <a:schemeClr val="tx1"/>
                </a:solidFill>
              </a:rPr>
              <a:t> ?</a:t>
            </a:r>
          </a:p>
        </p:txBody>
      </p:sp>
      <p:pic>
        <p:nvPicPr>
          <p:cNvPr id="13" name="图片占位符 66" descr="Cloud">
            <a:extLst>
              <a:ext uri="{FF2B5EF4-FFF2-40B4-BE49-F238E27FC236}">
                <a16:creationId xmlns:a16="http://schemas.microsoft.com/office/drawing/2014/main" id="{411BC573-435C-F4F8-B697-0CCDB1F5D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77096" y="3098587"/>
            <a:ext cx="854075" cy="854075"/>
          </a:xfrm>
          <a:prstGeom prst="rect">
            <a:avLst/>
          </a:prstGeom>
        </p:spPr>
      </p:pic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4AD10559-C068-501C-CBB8-8600D498A996}"/>
              </a:ext>
            </a:extLst>
          </p:cNvPr>
          <p:cNvSpPr txBox="1">
            <a:spLocks/>
          </p:cNvSpPr>
          <p:nvPr/>
        </p:nvSpPr>
        <p:spPr>
          <a:xfrm>
            <a:off x="545892" y="3939821"/>
            <a:ext cx="1316481" cy="719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+mj-lt"/>
              </a:rPr>
              <a:t>Cloud</a:t>
            </a:r>
          </a:p>
          <a:p>
            <a:pPr marL="0" indent="0" algn="ctr">
              <a:buNone/>
            </a:pPr>
            <a:r>
              <a:rPr lang="en-US" b="1" dirty="0">
                <a:latin typeface="+mj-lt"/>
              </a:rPr>
              <a:t>Platform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E7250215-5C26-6096-81F1-06263312237D}"/>
              </a:ext>
            </a:extLst>
          </p:cNvPr>
          <p:cNvSpPr txBox="1">
            <a:spLocks/>
          </p:cNvSpPr>
          <p:nvPr/>
        </p:nvSpPr>
        <p:spPr>
          <a:xfrm>
            <a:off x="4551655" y="2233610"/>
            <a:ext cx="331998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/>
              <a:t>The cloud has massive data resource, and there is no need to download them locally</a:t>
            </a:r>
          </a:p>
        </p:txBody>
      </p:sp>
      <p:pic>
        <p:nvPicPr>
          <p:cNvPr id="30" name="图片占位符 162" descr="Palm tree">
            <a:extLst>
              <a:ext uri="{FF2B5EF4-FFF2-40B4-BE49-F238E27FC236}">
                <a16:creationId xmlns:a16="http://schemas.microsoft.com/office/drawing/2014/main" id="{9916D81A-8895-0A84-47FC-703BADCF52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807420" y="2219765"/>
            <a:ext cx="854075" cy="854075"/>
          </a:xfrm>
          <a:prstGeom prst="rect">
            <a:avLst/>
          </a:prstGeom>
        </p:spPr>
      </p:pic>
      <p:pic>
        <p:nvPicPr>
          <p:cNvPr id="31" name="图片占位符 164" descr="Factory">
            <a:extLst>
              <a:ext uri="{FF2B5EF4-FFF2-40B4-BE49-F238E27FC236}">
                <a16:creationId xmlns:a16="http://schemas.microsoft.com/office/drawing/2014/main" id="{2CCE5B7E-81DC-1807-27DF-5E99649EFE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852299" y="4039312"/>
            <a:ext cx="854075" cy="854075"/>
          </a:xfrm>
          <a:prstGeom prst="rect">
            <a:avLst/>
          </a:prstGeom>
        </p:spPr>
      </p:pic>
      <p:sp>
        <p:nvSpPr>
          <p:cNvPr id="32" name="文本占位符 6">
            <a:extLst>
              <a:ext uri="{FF2B5EF4-FFF2-40B4-BE49-F238E27FC236}">
                <a16:creationId xmlns:a16="http://schemas.microsoft.com/office/drawing/2014/main" id="{125FEC2B-2142-0485-866B-113496FFC929}"/>
              </a:ext>
            </a:extLst>
          </p:cNvPr>
          <p:cNvSpPr txBox="1">
            <a:spLocks/>
          </p:cNvSpPr>
          <p:nvPr/>
        </p:nvSpPr>
        <p:spPr>
          <a:xfrm>
            <a:off x="4706374" y="4066949"/>
            <a:ext cx="3165261" cy="99719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/>
              <a:t>The cloud provides Application Programming interfaces (</a:t>
            </a:r>
            <a:r>
              <a:rPr lang="en-US" altLang="zh-CN" dirty="0" err="1"/>
              <a:t>apis</a:t>
            </a:r>
            <a:r>
              <a:rPr lang="en-US" altLang="zh-CN" dirty="0"/>
              <a:t>) without the need to install software locally</a:t>
            </a:r>
            <a:endParaRPr lang="en-US" dirty="0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9EA9FE58-7358-7CDF-77C1-C3C33995928C}"/>
              </a:ext>
            </a:extLst>
          </p:cNvPr>
          <p:cNvSpPr/>
          <p:nvPr/>
        </p:nvSpPr>
        <p:spPr>
          <a:xfrm rot="20557120">
            <a:off x="2553363" y="2697389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D7306AAE-C8C7-7162-824D-5ED086E59404}"/>
              </a:ext>
            </a:extLst>
          </p:cNvPr>
          <p:cNvSpPr/>
          <p:nvPr/>
        </p:nvSpPr>
        <p:spPr>
          <a:xfrm rot="1654473">
            <a:off x="2553363" y="3821604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7B524AE-7FB4-247E-3B8A-921534D70751}"/>
              </a:ext>
            </a:extLst>
          </p:cNvPr>
          <p:cNvCxnSpPr>
            <a:cxnSpLocks/>
          </p:cNvCxnSpPr>
          <p:nvPr/>
        </p:nvCxnSpPr>
        <p:spPr>
          <a:xfrm>
            <a:off x="2099134" y="3551014"/>
            <a:ext cx="5917293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箭头: 右 39">
            <a:extLst>
              <a:ext uri="{FF2B5EF4-FFF2-40B4-BE49-F238E27FC236}">
                <a16:creationId xmlns:a16="http://schemas.microsoft.com/office/drawing/2014/main" id="{FAEF0ABB-7FC6-B9E2-DCE8-16D83493B8E7}"/>
              </a:ext>
            </a:extLst>
          </p:cNvPr>
          <p:cNvSpPr/>
          <p:nvPr/>
        </p:nvSpPr>
        <p:spPr>
          <a:xfrm>
            <a:off x="8287892" y="3253693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335CF5C-4983-929E-D3C2-DE3895FAD125}"/>
              </a:ext>
            </a:extLst>
          </p:cNvPr>
          <p:cNvSpPr txBox="1"/>
          <p:nvPr/>
        </p:nvSpPr>
        <p:spPr>
          <a:xfrm>
            <a:off x="9255272" y="2802619"/>
            <a:ext cx="2348319" cy="1496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access threshold of using remote sensing data is lower, and the computing efficiency is greatly improved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2E3B6C3-62F5-ACDC-AA31-78140FF06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5821" y="159361"/>
            <a:ext cx="1850209" cy="1915995"/>
            <a:chOff x="9862160" y="831132"/>
            <a:chExt cx="1850209" cy="1915995"/>
          </a:xfrm>
        </p:grpSpPr>
        <p:sp>
          <p:nvSpPr>
            <p:cNvPr id="44" name="任意多边形: 形状 43" title="triangles">
              <a:extLst>
                <a:ext uri="{FF2B5EF4-FFF2-40B4-BE49-F238E27FC236}">
                  <a16:creationId xmlns:a16="http://schemas.microsoft.com/office/drawing/2014/main" id="{E8A5A85A-0158-ABE8-697D-07209DC52A43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任意多边形: 形状 44" title="triangles">
              <a:extLst>
                <a:ext uri="{FF2B5EF4-FFF2-40B4-BE49-F238E27FC236}">
                  <a16:creationId xmlns:a16="http://schemas.microsoft.com/office/drawing/2014/main" id="{0E1F33D4-6BDC-5CD7-69E3-FAD02C1E40D0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任意多边形: 形状 46" title="triangles">
              <a:extLst>
                <a:ext uri="{FF2B5EF4-FFF2-40B4-BE49-F238E27FC236}">
                  <a16:creationId xmlns:a16="http://schemas.microsoft.com/office/drawing/2014/main" id="{7511CBB6-9959-AE8F-A3FE-22C05BED1648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任意多边形: 形状 47" title="triangles">
              <a:extLst>
                <a:ext uri="{FF2B5EF4-FFF2-40B4-BE49-F238E27FC236}">
                  <a16:creationId xmlns:a16="http://schemas.microsoft.com/office/drawing/2014/main" id="{566E1414-8FE4-8A94-F351-5E1553784C65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任意多边形: 形状 48" title="triangles">
              <a:extLst>
                <a:ext uri="{FF2B5EF4-FFF2-40B4-BE49-F238E27FC236}">
                  <a16:creationId xmlns:a16="http://schemas.microsoft.com/office/drawing/2014/main" id="{ABB68C19-8D9B-DFE0-5137-9AF00BF28AE7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任意多边形: 形状 49" title="triangles">
              <a:extLst>
                <a:ext uri="{FF2B5EF4-FFF2-40B4-BE49-F238E27FC236}">
                  <a16:creationId xmlns:a16="http://schemas.microsoft.com/office/drawing/2014/main" id="{A55F30D6-AA20-249D-00D4-7EB0AC7A7E43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任意多边形: 形状 50" title="triangles">
              <a:extLst>
                <a:ext uri="{FF2B5EF4-FFF2-40B4-BE49-F238E27FC236}">
                  <a16:creationId xmlns:a16="http://schemas.microsoft.com/office/drawing/2014/main" id="{B3438DA9-1FF4-3502-0962-62D7B845A057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任意多边形: 形状 51" title="triangles">
              <a:extLst>
                <a:ext uri="{FF2B5EF4-FFF2-40B4-BE49-F238E27FC236}">
                  <a16:creationId xmlns:a16="http://schemas.microsoft.com/office/drawing/2014/main" id="{0A825C0A-09E3-053E-9AF6-949FE33D5E5A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任意多边形: 形状 52" title="triangles">
              <a:extLst>
                <a:ext uri="{FF2B5EF4-FFF2-40B4-BE49-F238E27FC236}">
                  <a16:creationId xmlns:a16="http://schemas.microsoft.com/office/drawing/2014/main" id="{A007D1CE-743A-27FC-BD54-A1EAAEC8AF75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任意多边形: 形状 53" title="triangles">
              <a:extLst>
                <a:ext uri="{FF2B5EF4-FFF2-40B4-BE49-F238E27FC236}">
                  <a16:creationId xmlns:a16="http://schemas.microsoft.com/office/drawing/2014/main" id="{38CA2CF5-34A8-F328-CE75-0B9C56BA3FB0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任意多边形: 形状 54" title="triangles">
              <a:extLst>
                <a:ext uri="{FF2B5EF4-FFF2-40B4-BE49-F238E27FC236}">
                  <a16:creationId xmlns:a16="http://schemas.microsoft.com/office/drawing/2014/main" id="{D3CEAF7F-F6F1-DAEA-8CA0-DA23E07AD404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任意多边形: 形状 55" title="triangles">
              <a:extLst>
                <a:ext uri="{FF2B5EF4-FFF2-40B4-BE49-F238E27FC236}">
                  <a16:creationId xmlns:a16="http://schemas.microsoft.com/office/drawing/2014/main" id="{B091DC69-2B65-5819-E8A6-0513B33AFCD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任意多边形: 形状 56" title="triangles">
              <a:extLst>
                <a:ext uri="{FF2B5EF4-FFF2-40B4-BE49-F238E27FC236}">
                  <a16:creationId xmlns:a16="http://schemas.microsoft.com/office/drawing/2014/main" id="{7D86C3DF-7DF9-64FA-0FC2-5A1A66B41E80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任意多边形: 形状 57" title="triangles">
              <a:extLst>
                <a:ext uri="{FF2B5EF4-FFF2-40B4-BE49-F238E27FC236}">
                  <a16:creationId xmlns:a16="http://schemas.microsoft.com/office/drawing/2014/main" id="{0B60DA36-C354-6E1C-D555-6DE4F8D5829F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64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2" grpId="0"/>
      <p:bldP spid="35" grpId="0" animBg="1"/>
      <p:bldP spid="36" grpId="0" animBg="1"/>
      <p:bldP spid="40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C9477-0405-B9FA-A844-E1B25BECCD60}"/>
              </a:ext>
            </a:extLst>
          </p:cNvPr>
          <p:cNvSpPr txBox="1">
            <a:spLocks/>
          </p:cNvSpPr>
          <p:nvPr/>
        </p:nvSpPr>
        <p:spPr>
          <a:xfrm>
            <a:off x="66972" y="484335"/>
            <a:ext cx="11340000" cy="644004"/>
          </a:xfrm>
          <a:prstGeom prst="rect">
            <a:avLst/>
          </a:prstGeom>
          <a:noFill/>
        </p:spPr>
        <p:txBody>
          <a:bodyPr vert="horz" lIns="288000" tIns="0" rIns="432000" bIns="144000" rtlCol="0" anchor="b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What cloud </a:t>
            </a:r>
            <a:r>
              <a:rPr lang="en-US" sz="3600" dirty="0" err="1">
                <a:solidFill>
                  <a:schemeClr val="tx1"/>
                </a:solidFill>
              </a:rPr>
              <a:t>plaform</a:t>
            </a:r>
            <a:r>
              <a:rPr lang="en-US" sz="3600" dirty="0">
                <a:solidFill>
                  <a:schemeClr val="tx1"/>
                </a:solidFill>
              </a:rPr>
              <a:t> can we use ?</a:t>
            </a:r>
          </a:p>
        </p:txBody>
      </p:sp>
      <p:pic>
        <p:nvPicPr>
          <p:cNvPr id="3" name="图片占位符 36" descr="Books">
            <a:extLst>
              <a:ext uri="{FF2B5EF4-FFF2-40B4-BE49-F238E27FC236}">
                <a16:creationId xmlns:a16="http://schemas.microsoft.com/office/drawing/2014/main" id="{DC5532E2-181F-8791-E829-5DB016E858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41176" y="2020769"/>
            <a:ext cx="854075" cy="854075"/>
          </a:xfrm>
          <a:prstGeom prst="rect">
            <a:avLst/>
          </a:prstGeom>
        </p:spPr>
      </p:pic>
      <p:sp>
        <p:nvSpPr>
          <p:cNvPr id="4" name="文本占位符 7">
            <a:extLst>
              <a:ext uri="{FF2B5EF4-FFF2-40B4-BE49-F238E27FC236}">
                <a16:creationId xmlns:a16="http://schemas.microsoft.com/office/drawing/2014/main" id="{01E44A78-46F9-33E8-7BDF-09EBBA7FA9CB}"/>
              </a:ext>
            </a:extLst>
          </p:cNvPr>
          <p:cNvSpPr txBox="1">
            <a:spLocks/>
          </p:cNvSpPr>
          <p:nvPr/>
        </p:nvSpPr>
        <p:spPr>
          <a:xfrm>
            <a:off x="1591145" y="2965524"/>
            <a:ext cx="175413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+mj-lt"/>
              </a:rPr>
              <a:t>Google Earth </a:t>
            </a:r>
            <a:r>
              <a:rPr lang="en-US" sz="2000" b="1" dirty="0" err="1">
                <a:latin typeface="+mj-lt"/>
              </a:rPr>
              <a:t>Egine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图片占位符 32" descr="Teacher">
            <a:extLst>
              <a:ext uri="{FF2B5EF4-FFF2-40B4-BE49-F238E27FC236}">
                <a16:creationId xmlns:a16="http://schemas.microsoft.com/office/drawing/2014/main" id="{727E0208-7075-A9EB-6680-B0829B1878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30616" y="1969557"/>
            <a:ext cx="854075" cy="854075"/>
          </a:xfrm>
          <a:prstGeom prst="rect">
            <a:avLst/>
          </a:prstGeom>
        </p:spPr>
      </p:pic>
      <p:sp>
        <p:nvSpPr>
          <p:cNvPr id="6" name="文本占位符 7">
            <a:extLst>
              <a:ext uri="{FF2B5EF4-FFF2-40B4-BE49-F238E27FC236}">
                <a16:creationId xmlns:a16="http://schemas.microsoft.com/office/drawing/2014/main" id="{F73B2728-E908-7361-92D7-B009A5718DA7}"/>
              </a:ext>
            </a:extLst>
          </p:cNvPr>
          <p:cNvSpPr txBox="1">
            <a:spLocks/>
          </p:cNvSpPr>
          <p:nvPr/>
        </p:nvSpPr>
        <p:spPr>
          <a:xfrm>
            <a:off x="8533372" y="2965524"/>
            <a:ext cx="184856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Google </a:t>
            </a:r>
            <a:r>
              <a:rPr lang="en-US" altLang="zh-CN" sz="2000" b="1" i="0" dirty="0" err="1">
                <a:solidFill>
                  <a:schemeClr val="tx1"/>
                </a:solidFill>
                <a:effectLst/>
                <a:latin typeface="+mj-lt"/>
              </a:rPr>
              <a:t>calaboratory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6E60110E-EEE5-34F6-7551-F7BE979F2B15}"/>
              </a:ext>
            </a:extLst>
          </p:cNvPr>
          <p:cNvSpPr txBox="1">
            <a:spLocks/>
          </p:cNvSpPr>
          <p:nvPr/>
        </p:nvSpPr>
        <p:spPr>
          <a:xfrm>
            <a:off x="808222" y="3753747"/>
            <a:ext cx="33199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0" i="0" dirty="0">
                <a:solidFill>
                  <a:schemeClr val="tx1"/>
                </a:solidFill>
                <a:effectLst/>
                <a:latin typeface="PingFang SC"/>
              </a:rPr>
              <a:t>Provides a set of </a:t>
            </a:r>
            <a:r>
              <a:rPr lang="en-US" altLang="zh-CN" b="0" i="0" dirty="0" err="1">
                <a:solidFill>
                  <a:schemeClr val="tx1"/>
                </a:solidFill>
                <a:effectLst/>
                <a:latin typeface="PingFang SC"/>
              </a:rPr>
              <a:t>apis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PingFang SC"/>
              </a:rPr>
              <a:t> for Python and a number of 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PingFang SC"/>
                <a:hlinkClick r:id="rId7"/>
              </a:rPr>
              <a:t>data product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4878EF-FEDD-2EA6-4566-AC47187D20A0}"/>
              </a:ext>
            </a:extLst>
          </p:cNvPr>
          <p:cNvSpPr txBox="1"/>
          <p:nvPr/>
        </p:nvSpPr>
        <p:spPr>
          <a:xfrm>
            <a:off x="8136542" y="3753747"/>
            <a:ext cx="2642224" cy="13464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 err="1">
                <a:latin typeface="PingFang SC"/>
              </a:rPr>
              <a:t>Colab's</a:t>
            </a:r>
            <a:r>
              <a:rPr lang="en-US" altLang="zh-CN" dirty="0">
                <a:latin typeface="PingFang SC"/>
              </a:rPr>
              <a:t> code runs on Google's cloud servers and has </a:t>
            </a:r>
            <a:r>
              <a:rPr lang="en-US" altLang="zh-CN" dirty="0" err="1">
                <a:latin typeface="PingFang SC"/>
              </a:rPr>
              <a:t>Jupyter</a:t>
            </a:r>
            <a:r>
              <a:rPr lang="en-US" altLang="zh-CN" dirty="0">
                <a:latin typeface="PingFang SC"/>
              </a:rPr>
              <a:t> notebook environment which can be used without any setup</a:t>
            </a:r>
            <a:endParaRPr lang="zh-CN" altLang="en-US" dirty="0">
              <a:latin typeface="PingFang SC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3BD244-2D60-0220-5DB8-043C2D228F33}"/>
              </a:ext>
            </a:extLst>
          </p:cNvPr>
          <p:cNvSpPr txBox="1"/>
          <p:nvPr/>
        </p:nvSpPr>
        <p:spPr>
          <a:xfrm>
            <a:off x="3484933" y="2485826"/>
            <a:ext cx="4555040" cy="854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latin typeface="PingFang SC"/>
              </a:rPr>
              <a:t>Connects GEE’s API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latin typeface="PingFang SC"/>
              </a:rPr>
              <a:t>imports GEE’s data product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C0840C7-EC94-70BE-5370-119ABA5CBDDC}"/>
              </a:ext>
            </a:extLst>
          </p:cNvPr>
          <p:cNvCxnSpPr/>
          <p:nvPr/>
        </p:nvCxnSpPr>
        <p:spPr>
          <a:xfrm>
            <a:off x="3758577" y="2809576"/>
            <a:ext cx="4178563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C3C2AF3-45C3-ACB5-1EEC-B5E35EB63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5821" y="159361"/>
            <a:ext cx="1850209" cy="1915995"/>
            <a:chOff x="9862160" y="831132"/>
            <a:chExt cx="1850209" cy="1915995"/>
          </a:xfrm>
        </p:grpSpPr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4E73EA95-ABAB-F651-9EA3-A0033A24B138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256D4279-E928-1F48-FE50-76B783EA506C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AF0BAFC8-DFC0-A61A-FB77-E1486442D566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D0FC47B5-000F-AA28-05E2-26CCF4C6912B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F931DFF4-4AFF-2795-FA3A-70E7637ADCAF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AEC03D2A-419D-59C8-4C68-BFF6A2FCAA69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B94DF2C5-645E-8DA5-7F10-380D9A8A2B37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任意多边形: 形状 32" title="triangles">
              <a:extLst>
                <a:ext uri="{FF2B5EF4-FFF2-40B4-BE49-F238E27FC236}">
                  <a16:creationId xmlns:a16="http://schemas.microsoft.com/office/drawing/2014/main" id="{F7764615-EE99-324A-A8A1-3D2D9FAE79A3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任意多边形: 形状 33" title="triangles">
              <a:extLst>
                <a:ext uri="{FF2B5EF4-FFF2-40B4-BE49-F238E27FC236}">
                  <a16:creationId xmlns:a16="http://schemas.microsoft.com/office/drawing/2014/main" id="{54E99B6C-6D1F-C94B-C952-287986390C4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任意多边形: 形状 34" title="triangles">
              <a:extLst>
                <a:ext uri="{FF2B5EF4-FFF2-40B4-BE49-F238E27FC236}">
                  <a16:creationId xmlns:a16="http://schemas.microsoft.com/office/drawing/2014/main" id="{A76056D2-19C5-4ADA-935F-34DD2E8E2ED1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任意多边形: 形状 35" title="triangles">
              <a:extLst>
                <a:ext uri="{FF2B5EF4-FFF2-40B4-BE49-F238E27FC236}">
                  <a16:creationId xmlns:a16="http://schemas.microsoft.com/office/drawing/2014/main" id="{A72458FD-E6AF-5499-8A12-9D49235FDCDB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任意多边形: 形状 36" title="triangles">
              <a:extLst>
                <a:ext uri="{FF2B5EF4-FFF2-40B4-BE49-F238E27FC236}">
                  <a16:creationId xmlns:a16="http://schemas.microsoft.com/office/drawing/2014/main" id="{68B0132A-ABB9-4F82-95FF-9A957EFE0C9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任意多边形: 形状 37" title="triangles">
              <a:extLst>
                <a:ext uri="{FF2B5EF4-FFF2-40B4-BE49-F238E27FC236}">
                  <a16:creationId xmlns:a16="http://schemas.microsoft.com/office/drawing/2014/main" id="{07606081-1E60-443D-0AD6-AE4881E4972C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任意多边形: 形状 38" title="triangles">
              <a:extLst>
                <a:ext uri="{FF2B5EF4-FFF2-40B4-BE49-F238E27FC236}">
                  <a16:creationId xmlns:a16="http://schemas.microsoft.com/office/drawing/2014/main" id="{1828EE5E-DDAD-A478-344A-D39AA27D6344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00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26401"/>
            <a:ext cx="4703542" cy="443198"/>
          </a:xfrm>
        </p:spPr>
        <p:txBody>
          <a:bodyPr>
            <a:spAutoFit/>
          </a:bodyPr>
          <a:lstStyle/>
          <a:p>
            <a:r>
              <a:rPr lang="en-US" dirty="0"/>
              <a:t>The Outline</a:t>
            </a:r>
          </a:p>
        </p:txBody>
      </p:sp>
      <p:pic>
        <p:nvPicPr>
          <p:cNvPr id="71" name="图片占位符 70" descr="link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2" y="1457246"/>
            <a:ext cx="3002400" cy="249299"/>
          </a:xfrm>
        </p:spPr>
        <p:txBody>
          <a:bodyPr>
            <a:spAutoFit/>
          </a:bodyPr>
          <a:lstStyle/>
          <a:p>
            <a:r>
              <a:rPr lang="en-US" dirty="0"/>
              <a:t>Project Objective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2" y="1865591"/>
            <a:ext cx="2001317" cy="443198"/>
          </a:xfrm>
        </p:spPr>
        <p:txBody>
          <a:bodyPr>
            <a:spAutoFit/>
          </a:bodyPr>
          <a:lstStyle/>
          <a:p>
            <a:pPr algn="l"/>
            <a:r>
              <a:rPr lang="en-US" altLang="zh-CN" dirty="0"/>
              <a:t>Study the variation of global vegetation cover</a:t>
            </a:r>
          </a:p>
        </p:txBody>
      </p:sp>
      <p:pic>
        <p:nvPicPr>
          <p:cNvPr id="73" name="图片占位符 72" descr="send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2" y="3021882"/>
            <a:ext cx="3002400" cy="249299"/>
          </a:xfrm>
        </p:spPr>
        <p:txBody>
          <a:bodyPr>
            <a:spAutoFit/>
          </a:bodyPr>
          <a:lstStyle/>
          <a:p>
            <a:r>
              <a:rPr lang="en-US" altLang="zh-CN" dirty="0"/>
              <a:t>Research Process</a:t>
            </a:r>
            <a:endParaRPr lang="en-US" dirty="0"/>
          </a:p>
        </p:txBody>
      </p:sp>
      <p:sp>
        <p:nvSpPr>
          <p:cNvPr id="76" name="文本占位符 75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2" y="3430227"/>
            <a:ext cx="2001317" cy="571438"/>
          </a:xfrm>
        </p:spPr>
        <p:txBody>
          <a:bodyPr wrap="square">
            <a:spAutoFit/>
          </a:bodyPr>
          <a:lstStyle/>
          <a:p>
            <a:r>
              <a:rPr lang="en-US" dirty="0"/>
              <a:t>*Researching Methods</a:t>
            </a:r>
          </a:p>
          <a:p>
            <a:r>
              <a:rPr lang="en-US" dirty="0"/>
              <a:t> *Data </a:t>
            </a:r>
            <a:r>
              <a:rPr lang="en-US" dirty="0" err="1"/>
              <a:t>visualizationan</a:t>
            </a:r>
            <a:endParaRPr lang="en-US" dirty="0"/>
          </a:p>
        </p:txBody>
      </p:sp>
      <p:pic>
        <p:nvPicPr>
          <p:cNvPr id="75" name="图片占位符 74" descr="network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619817"/>
            <a:ext cx="3002400" cy="249299"/>
          </a:xfrm>
        </p:spPr>
        <p:txBody>
          <a:bodyPr>
            <a:spAutoFit/>
          </a:bodyPr>
          <a:lstStyle/>
          <a:p>
            <a:r>
              <a:rPr lang="en-US" altLang="zh-CN" dirty="0"/>
              <a:t>Analysis and Problems</a:t>
            </a:r>
            <a:endParaRPr lang="en-US" dirty="0"/>
          </a:p>
        </p:txBody>
      </p:sp>
      <p:sp>
        <p:nvSpPr>
          <p:cNvPr id="77" name="文本占位符 76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5051884"/>
            <a:ext cx="2001317" cy="571438"/>
          </a:xfrm>
        </p:spPr>
        <p:txBody>
          <a:bodyPr>
            <a:spAutoFit/>
          </a:bodyPr>
          <a:lstStyle/>
          <a:p>
            <a:r>
              <a:rPr lang="en-US" dirty="0"/>
              <a:t>*Result analysis</a:t>
            </a:r>
          </a:p>
          <a:p>
            <a:r>
              <a:rPr lang="en-US" dirty="0"/>
              <a:t>*Researching limitation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>
            <a:spAutoFit/>
          </a:bodyPr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C0B0735-C2B1-494D-9E20-6EF190F67D4B}"/>
              </a:ext>
            </a:extLst>
          </p:cNvPr>
          <p:cNvGrpSpPr/>
          <p:nvPr/>
        </p:nvGrpSpPr>
        <p:grpSpPr>
          <a:xfrm rot="20133891">
            <a:off x="4807574" y="2600616"/>
            <a:ext cx="6306014" cy="6233532"/>
            <a:chOff x="3378820" y="312234"/>
            <a:chExt cx="6306014" cy="6233532"/>
          </a:xfrm>
          <a:blipFill>
            <a:blip r:embed="rId3"/>
            <a:stretch>
              <a:fillRect/>
            </a:stretch>
          </a:blipFill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5C81C1F-298D-41EB-8CA4-33FCF7E71F9F}"/>
                </a:ext>
              </a:extLst>
            </p:cNvPr>
            <p:cNvSpPr/>
            <p:nvPr/>
          </p:nvSpPr>
          <p:spPr>
            <a:xfrm>
              <a:off x="4986454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5537238-D1C7-43D9-BAE0-B2F236FE59BD}"/>
                </a:ext>
              </a:extLst>
            </p:cNvPr>
            <p:cNvSpPr/>
            <p:nvPr/>
          </p:nvSpPr>
          <p:spPr>
            <a:xfrm>
              <a:off x="6594088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CB08098-1867-4DCF-A0D0-A1CDD77B7896}"/>
                </a:ext>
              </a:extLst>
            </p:cNvPr>
            <p:cNvSpPr/>
            <p:nvPr/>
          </p:nvSpPr>
          <p:spPr>
            <a:xfrm>
              <a:off x="8201722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A57AC21-E21B-4A40-AF6F-1368C94DBCAD}"/>
                </a:ext>
              </a:extLst>
            </p:cNvPr>
            <p:cNvSpPr/>
            <p:nvPr/>
          </p:nvSpPr>
          <p:spPr>
            <a:xfrm>
              <a:off x="3378820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B473543-B70F-4295-A0F6-4B1FFEBB58F4}"/>
                </a:ext>
              </a:extLst>
            </p:cNvPr>
            <p:cNvSpPr/>
            <p:nvPr/>
          </p:nvSpPr>
          <p:spPr>
            <a:xfrm>
              <a:off x="4986454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6512B4E-3512-494C-9F1C-29FB6F01B3D5}"/>
                </a:ext>
              </a:extLst>
            </p:cNvPr>
            <p:cNvSpPr/>
            <p:nvPr/>
          </p:nvSpPr>
          <p:spPr>
            <a:xfrm>
              <a:off x="6594088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5A947ED-3C4A-4337-998E-BBE9CBDFF85E}"/>
                </a:ext>
              </a:extLst>
            </p:cNvPr>
            <p:cNvSpPr/>
            <p:nvPr/>
          </p:nvSpPr>
          <p:spPr>
            <a:xfrm>
              <a:off x="3378820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5A08AFE-F2D8-40F8-A30D-1F2AD3BCBE59}"/>
                </a:ext>
              </a:extLst>
            </p:cNvPr>
            <p:cNvSpPr/>
            <p:nvPr/>
          </p:nvSpPr>
          <p:spPr>
            <a:xfrm>
              <a:off x="6594088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5B24EC5-9F5C-41BB-A8EB-F9785C8C33E9}"/>
                </a:ext>
              </a:extLst>
            </p:cNvPr>
            <p:cNvSpPr/>
            <p:nvPr/>
          </p:nvSpPr>
          <p:spPr>
            <a:xfrm>
              <a:off x="8201722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76BEF08-D7FD-4F8E-BD32-F5F1CA63849A}"/>
                </a:ext>
              </a:extLst>
            </p:cNvPr>
            <p:cNvSpPr/>
            <p:nvPr/>
          </p:nvSpPr>
          <p:spPr>
            <a:xfrm>
              <a:off x="3378820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4E12416-C758-4884-A40E-151432BEC6A4}"/>
                </a:ext>
              </a:extLst>
            </p:cNvPr>
            <p:cNvSpPr/>
            <p:nvPr/>
          </p:nvSpPr>
          <p:spPr>
            <a:xfrm>
              <a:off x="4986454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69D1A90-5195-46EB-8017-FD86C40D372C}"/>
                </a:ext>
              </a:extLst>
            </p:cNvPr>
            <p:cNvSpPr/>
            <p:nvPr/>
          </p:nvSpPr>
          <p:spPr>
            <a:xfrm>
              <a:off x="6594088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4A132A78-EF34-4FC8-8201-585C1D0A2A2B}"/>
                </a:ext>
              </a:extLst>
            </p:cNvPr>
            <p:cNvSpPr/>
            <p:nvPr/>
          </p:nvSpPr>
          <p:spPr>
            <a:xfrm>
              <a:off x="8201722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1195B90-4EC0-4865-AEE5-DAECB8A211A0}"/>
              </a:ext>
            </a:extLst>
          </p:cNvPr>
          <p:cNvGrpSpPr/>
          <p:nvPr/>
        </p:nvGrpSpPr>
        <p:grpSpPr>
          <a:xfrm rot="20133891">
            <a:off x="9780684" y="-2409633"/>
            <a:ext cx="6306014" cy="6233532"/>
            <a:chOff x="3378820" y="312234"/>
            <a:chExt cx="6306014" cy="6233532"/>
          </a:xfrm>
          <a:blipFill>
            <a:blip r:embed="rId3"/>
            <a:stretch>
              <a:fillRect/>
            </a:stretch>
          </a:blipFill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CD3A83D-1584-4F6E-B014-934EA6BF4E3A}"/>
                </a:ext>
              </a:extLst>
            </p:cNvPr>
            <p:cNvSpPr/>
            <p:nvPr/>
          </p:nvSpPr>
          <p:spPr>
            <a:xfrm>
              <a:off x="3378820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26BD5741-1FD7-43FE-A779-4613D083951A}"/>
                </a:ext>
              </a:extLst>
            </p:cNvPr>
            <p:cNvSpPr/>
            <p:nvPr/>
          </p:nvSpPr>
          <p:spPr>
            <a:xfrm>
              <a:off x="4986454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920F14F-4376-40E1-A6E3-FA3BDB11A19F}"/>
                </a:ext>
              </a:extLst>
            </p:cNvPr>
            <p:cNvSpPr/>
            <p:nvPr/>
          </p:nvSpPr>
          <p:spPr>
            <a:xfrm>
              <a:off x="6594088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A9A4736E-C7C6-4C4F-8C86-F0D5F87711E1}"/>
                </a:ext>
              </a:extLst>
            </p:cNvPr>
            <p:cNvSpPr/>
            <p:nvPr/>
          </p:nvSpPr>
          <p:spPr>
            <a:xfrm>
              <a:off x="8201722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9BC8BD5-DF8D-4A36-90A7-552204C84A59}"/>
                </a:ext>
              </a:extLst>
            </p:cNvPr>
            <p:cNvSpPr/>
            <p:nvPr/>
          </p:nvSpPr>
          <p:spPr>
            <a:xfrm>
              <a:off x="4986454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B0D46C5-8D8E-4CD0-99F0-9AA45CACE7E2}"/>
                </a:ext>
              </a:extLst>
            </p:cNvPr>
            <p:cNvSpPr/>
            <p:nvPr/>
          </p:nvSpPr>
          <p:spPr>
            <a:xfrm>
              <a:off x="6594088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9DAACAF3-7664-44E4-B49E-CD6EA75CBDD0}"/>
                </a:ext>
              </a:extLst>
            </p:cNvPr>
            <p:cNvSpPr/>
            <p:nvPr/>
          </p:nvSpPr>
          <p:spPr>
            <a:xfrm>
              <a:off x="8201722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C5EC74C-6072-46B7-8F7E-DC2D73BA5BEB}"/>
                </a:ext>
              </a:extLst>
            </p:cNvPr>
            <p:cNvSpPr/>
            <p:nvPr/>
          </p:nvSpPr>
          <p:spPr>
            <a:xfrm>
              <a:off x="3378820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FC59213E-E699-425C-8232-ED039FD074EC}"/>
                </a:ext>
              </a:extLst>
            </p:cNvPr>
            <p:cNvSpPr/>
            <p:nvPr/>
          </p:nvSpPr>
          <p:spPr>
            <a:xfrm>
              <a:off x="4986454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C6F6AD7A-7B94-48A6-B6B7-B2514AF90CD7}"/>
                </a:ext>
              </a:extLst>
            </p:cNvPr>
            <p:cNvSpPr/>
            <p:nvPr/>
          </p:nvSpPr>
          <p:spPr>
            <a:xfrm>
              <a:off x="6594088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BD0DFA59-F218-4364-8552-B2040ED72A29}"/>
                </a:ext>
              </a:extLst>
            </p:cNvPr>
            <p:cNvSpPr/>
            <p:nvPr/>
          </p:nvSpPr>
          <p:spPr>
            <a:xfrm>
              <a:off x="8201722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30EA600A-70A3-417C-9DB2-DBDFBDAD2E99}"/>
                </a:ext>
              </a:extLst>
            </p:cNvPr>
            <p:cNvSpPr/>
            <p:nvPr/>
          </p:nvSpPr>
          <p:spPr>
            <a:xfrm>
              <a:off x="3378820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AE6FF1D5-D304-4700-B451-430C569CC496}"/>
                </a:ext>
              </a:extLst>
            </p:cNvPr>
            <p:cNvSpPr/>
            <p:nvPr/>
          </p:nvSpPr>
          <p:spPr>
            <a:xfrm>
              <a:off x="4986454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DA37B9AA-9BED-40DB-B3DC-C45581934192}"/>
                </a:ext>
              </a:extLst>
            </p:cNvPr>
            <p:cNvSpPr/>
            <p:nvPr/>
          </p:nvSpPr>
          <p:spPr>
            <a:xfrm>
              <a:off x="6594088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7CEA79A5-36C0-4DED-B203-ABC2D776792E}"/>
                </a:ext>
              </a:extLst>
            </p:cNvPr>
            <p:cNvSpPr/>
            <p:nvPr/>
          </p:nvSpPr>
          <p:spPr>
            <a:xfrm>
              <a:off x="8201722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9DB1A2F7-A717-45A9-A487-CDFECFAE6CD9}"/>
              </a:ext>
            </a:extLst>
          </p:cNvPr>
          <p:cNvSpPr/>
          <p:nvPr/>
        </p:nvSpPr>
        <p:spPr>
          <a:xfrm rot="3994956">
            <a:off x="3206354" y="-1292292"/>
            <a:ext cx="9383404" cy="7242406"/>
          </a:xfrm>
          <a:prstGeom prst="rect">
            <a:avLst/>
          </a:prstGeom>
          <a:solidFill>
            <a:srgbClr val="E7F2D2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47C7A69-EBB0-4937-9212-D7D659F450F6}"/>
              </a:ext>
            </a:extLst>
          </p:cNvPr>
          <p:cNvSpPr/>
          <p:nvPr/>
        </p:nvSpPr>
        <p:spPr>
          <a:xfrm rot="3906809">
            <a:off x="5891" y="-4232812"/>
            <a:ext cx="3829018" cy="8414599"/>
          </a:xfrm>
          <a:prstGeom prst="rect">
            <a:avLst/>
          </a:prstGeom>
          <a:solidFill>
            <a:schemeClr val="accent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6E6DFB-8EE5-4043-90D3-65F09AC1BBCD}"/>
              </a:ext>
            </a:extLst>
          </p:cNvPr>
          <p:cNvSpPr txBox="1"/>
          <p:nvPr/>
        </p:nvSpPr>
        <p:spPr>
          <a:xfrm>
            <a:off x="482223" y="2742849"/>
            <a:ext cx="4000198" cy="2215991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glow rad="63500">
                    <a:schemeClr val="accent1">
                      <a:lumMod val="50000"/>
                    </a:schemeClr>
                  </a:glow>
                </a:effectLst>
                <a:latin typeface="造字工房尚雅体演示版常规体" pitchFamily="50" charset="-122"/>
                <a:ea typeface="造字工房尚雅体演示版常规体" pitchFamily="50" charset="-122"/>
              </a:rPr>
              <a:t>Part.</a:t>
            </a:r>
            <a:endParaRPr lang="zh-CN" altLang="en-US" sz="13800" dirty="0">
              <a:solidFill>
                <a:schemeClr val="bg1"/>
              </a:solidFill>
              <a:effectLst>
                <a:glow rad="63500">
                  <a:schemeClr val="accent1">
                    <a:lumMod val="50000"/>
                  </a:schemeClr>
                </a:glow>
              </a:effectLst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D34693-842E-4108-AD16-A3B59C8DFF4C}"/>
              </a:ext>
            </a:extLst>
          </p:cNvPr>
          <p:cNvSpPr/>
          <p:nvPr/>
        </p:nvSpPr>
        <p:spPr>
          <a:xfrm>
            <a:off x="3607471" y="-728602"/>
            <a:ext cx="4079963" cy="8063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1800" dirty="0">
                <a:gradFill>
                  <a:gsLst>
                    <a:gs pos="87000">
                      <a:schemeClr val="bg1"/>
                    </a:gs>
                    <a:gs pos="58000">
                      <a:schemeClr val="accent1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51800" dirty="0">
              <a:gradFill>
                <a:gsLst>
                  <a:gs pos="87000">
                    <a:schemeClr val="bg1"/>
                  </a:gs>
                  <a:gs pos="58000">
                    <a:schemeClr val="accent1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8713C9-9666-44EA-96AD-63C4745E7B4A}"/>
              </a:ext>
            </a:extLst>
          </p:cNvPr>
          <p:cNvSpPr txBox="1"/>
          <p:nvPr/>
        </p:nvSpPr>
        <p:spPr>
          <a:xfrm>
            <a:off x="599426" y="513888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关于福州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3348299-9A68-4CE5-A44B-FB8AEE18F273}"/>
              </a:ext>
            </a:extLst>
          </p:cNvPr>
          <p:cNvSpPr txBox="1"/>
          <p:nvPr/>
        </p:nvSpPr>
        <p:spPr>
          <a:xfrm>
            <a:off x="599426" y="4953764"/>
            <a:ext cx="3856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Project Objective</a:t>
            </a:r>
          </a:p>
        </p:txBody>
      </p:sp>
    </p:spTree>
    <p:extLst>
      <p:ext uri="{BB962C8B-B14F-4D97-AF65-F5344CB8AC3E}">
        <p14:creationId xmlns:p14="http://schemas.microsoft.com/office/powerpoint/2010/main" val="18487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DF143-4749-6853-FAB4-AEA033A5F31E}"/>
              </a:ext>
            </a:extLst>
          </p:cNvPr>
          <p:cNvSpPr txBox="1">
            <a:spLocks/>
          </p:cNvSpPr>
          <p:nvPr/>
        </p:nvSpPr>
        <p:spPr>
          <a:xfrm>
            <a:off x="235266" y="381868"/>
            <a:ext cx="5638211" cy="1364201"/>
          </a:xfrm>
          <a:prstGeom prst="rect">
            <a:avLst/>
          </a:prstGeom>
          <a:noFill/>
        </p:spPr>
        <p:txBody>
          <a:bodyPr vert="horz" wrap="square" lIns="288000" tIns="0" rIns="432000" bIns="144000" rtlCol="0" anchor="b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Project </a:t>
            </a:r>
          </a:p>
          <a:p>
            <a:pPr algn="l"/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Objective</a:t>
            </a:r>
          </a:p>
        </p:txBody>
      </p:sp>
      <p:pic>
        <p:nvPicPr>
          <p:cNvPr id="3" name="图片占位符 32" descr="Teacher">
            <a:extLst>
              <a:ext uri="{FF2B5EF4-FFF2-40B4-BE49-F238E27FC236}">
                <a16:creationId xmlns:a16="http://schemas.microsoft.com/office/drawing/2014/main" id="{991B1C04-FFF5-E8F7-FD7A-6ABED504BB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5677" y="2217705"/>
            <a:ext cx="854075" cy="854075"/>
          </a:xfrm>
          <a:prstGeom prst="rect">
            <a:avLst/>
          </a:prstGeom>
        </p:spPr>
      </p:pic>
      <p:sp>
        <p:nvSpPr>
          <p:cNvPr id="4" name="文本占位符 7">
            <a:extLst>
              <a:ext uri="{FF2B5EF4-FFF2-40B4-BE49-F238E27FC236}">
                <a16:creationId xmlns:a16="http://schemas.microsoft.com/office/drawing/2014/main" id="{82208290-9556-FB92-ACFC-4411924B93CE}"/>
              </a:ext>
            </a:extLst>
          </p:cNvPr>
          <p:cNvSpPr txBox="1">
            <a:spLocks/>
          </p:cNvSpPr>
          <p:nvPr/>
        </p:nvSpPr>
        <p:spPr>
          <a:xfrm>
            <a:off x="448433" y="3014523"/>
            <a:ext cx="184856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Google </a:t>
            </a:r>
            <a:r>
              <a:rPr lang="en-US" altLang="zh-CN" sz="2000" b="1" i="0" dirty="0" err="1">
                <a:solidFill>
                  <a:schemeClr val="tx1"/>
                </a:solidFill>
                <a:effectLst/>
                <a:latin typeface="+mj-lt"/>
              </a:rPr>
              <a:t>calaboratory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E0B3825D-47B2-5F8F-6BEE-02310F454459}"/>
              </a:ext>
            </a:extLst>
          </p:cNvPr>
          <p:cNvSpPr/>
          <p:nvPr/>
        </p:nvSpPr>
        <p:spPr>
          <a:xfrm>
            <a:off x="2408090" y="2575310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12FF3D-4F83-2BA3-EC14-81C56EA43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905" y="527754"/>
            <a:ext cx="8167891" cy="35183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42E06D-F5E4-2B11-0229-0636338CD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906" y="4438972"/>
            <a:ext cx="8167892" cy="2157738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5255C8BC-2EAE-437A-F8B3-E87C7AE74F20}"/>
              </a:ext>
            </a:extLst>
          </p:cNvPr>
          <p:cNvSpPr/>
          <p:nvPr/>
        </p:nvSpPr>
        <p:spPr>
          <a:xfrm rot="5400000">
            <a:off x="7292357" y="3894648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201B64-9EA5-DD48-758C-356714934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8090" y="914199"/>
            <a:ext cx="9356423" cy="50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C0B0735-C2B1-494D-9E20-6EF190F67D4B}"/>
              </a:ext>
            </a:extLst>
          </p:cNvPr>
          <p:cNvGrpSpPr/>
          <p:nvPr/>
        </p:nvGrpSpPr>
        <p:grpSpPr>
          <a:xfrm rot="20133891">
            <a:off x="4807574" y="2600616"/>
            <a:ext cx="6306014" cy="6233532"/>
            <a:chOff x="3378820" y="312234"/>
            <a:chExt cx="6306014" cy="6233532"/>
          </a:xfrm>
          <a:blipFill>
            <a:blip r:embed="rId3"/>
            <a:stretch>
              <a:fillRect/>
            </a:stretch>
          </a:blipFill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5C81C1F-298D-41EB-8CA4-33FCF7E71F9F}"/>
                </a:ext>
              </a:extLst>
            </p:cNvPr>
            <p:cNvSpPr/>
            <p:nvPr/>
          </p:nvSpPr>
          <p:spPr>
            <a:xfrm>
              <a:off x="4986454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5537238-D1C7-43D9-BAE0-B2F236FE59BD}"/>
                </a:ext>
              </a:extLst>
            </p:cNvPr>
            <p:cNvSpPr/>
            <p:nvPr/>
          </p:nvSpPr>
          <p:spPr>
            <a:xfrm>
              <a:off x="6594088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CB08098-1867-4DCF-A0D0-A1CDD77B7896}"/>
                </a:ext>
              </a:extLst>
            </p:cNvPr>
            <p:cNvSpPr/>
            <p:nvPr/>
          </p:nvSpPr>
          <p:spPr>
            <a:xfrm>
              <a:off x="8201722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A57AC21-E21B-4A40-AF6F-1368C94DBCAD}"/>
                </a:ext>
              </a:extLst>
            </p:cNvPr>
            <p:cNvSpPr/>
            <p:nvPr/>
          </p:nvSpPr>
          <p:spPr>
            <a:xfrm>
              <a:off x="3378820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B473543-B70F-4295-A0F6-4B1FFEBB58F4}"/>
                </a:ext>
              </a:extLst>
            </p:cNvPr>
            <p:cNvSpPr/>
            <p:nvPr/>
          </p:nvSpPr>
          <p:spPr>
            <a:xfrm>
              <a:off x="4986454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6512B4E-3512-494C-9F1C-29FB6F01B3D5}"/>
                </a:ext>
              </a:extLst>
            </p:cNvPr>
            <p:cNvSpPr/>
            <p:nvPr/>
          </p:nvSpPr>
          <p:spPr>
            <a:xfrm>
              <a:off x="6594088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5A947ED-3C4A-4337-998E-BBE9CBDFF85E}"/>
                </a:ext>
              </a:extLst>
            </p:cNvPr>
            <p:cNvSpPr/>
            <p:nvPr/>
          </p:nvSpPr>
          <p:spPr>
            <a:xfrm>
              <a:off x="3378820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5A08AFE-F2D8-40F8-A30D-1F2AD3BCBE59}"/>
                </a:ext>
              </a:extLst>
            </p:cNvPr>
            <p:cNvSpPr/>
            <p:nvPr/>
          </p:nvSpPr>
          <p:spPr>
            <a:xfrm>
              <a:off x="6594088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5B24EC5-9F5C-41BB-A8EB-F9785C8C33E9}"/>
                </a:ext>
              </a:extLst>
            </p:cNvPr>
            <p:cNvSpPr/>
            <p:nvPr/>
          </p:nvSpPr>
          <p:spPr>
            <a:xfrm>
              <a:off x="8201722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76BEF08-D7FD-4F8E-BD32-F5F1CA63849A}"/>
                </a:ext>
              </a:extLst>
            </p:cNvPr>
            <p:cNvSpPr/>
            <p:nvPr/>
          </p:nvSpPr>
          <p:spPr>
            <a:xfrm>
              <a:off x="3378820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4E12416-C758-4884-A40E-151432BEC6A4}"/>
                </a:ext>
              </a:extLst>
            </p:cNvPr>
            <p:cNvSpPr/>
            <p:nvPr/>
          </p:nvSpPr>
          <p:spPr>
            <a:xfrm>
              <a:off x="4986454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69D1A90-5195-46EB-8017-FD86C40D372C}"/>
                </a:ext>
              </a:extLst>
            </p:cNvPr>
            <p:cNvSpPr/>
            <p:nvPr/>
          </p:nvSpPr>
          <p:spPr>
            <a:xfrm>
              <a:off x="6594088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4A132A78-EF34-4FC8-8201-585C1D0A2A2B}"/>
                </a:ext>
              </a:extLst>
            </p:cNvPr>
            <p:cNvSpPr/>
            <p:nvPr/>
          </p:nvSpPr>
          <p:spPr>
            <a:xfrm>
              <a:off x="8201722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1195B90-4EC0-4865-AEE5-DAECB8A211A0}"/>
              </a:ext>
            </a:extLst>
          </p:cNvPr>
          <p:cNvGrpSpPr/>
          <p:nvPr/>
        </p:nvGrpSpPr>
        <p:grpSpPr>
          <a:xfrm rot="20133891">
            <a:off x="9780684" y="-2409633"/>
            <a:ext cx="6306014" cy="6233532"/>
            <a:chOff x="3378820" y="312234"/>
            <a:chExt cx="6306014" cy="6233532"/>
          </a:xfrm>
          <a:blipFill>
            <a:blip r:embed="rId3"/>
            <a:stretch>
              <a:fillRect/>
            </a:stretch>
          </a:blipFill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CD3A83D-1584-4F6E-B014-934EA6BF4E3A}"/>
                </a:ext>
              </a:extLst>
            </p:cNvPr>
            <p:cNvSpPr/>
            <p:nvPr/>
          </p:nvSpPr>
          <p:spPr>
            <a:xfrm>
              <a:off x="3378820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26BD5741-1FD7-43FE-A779-4613D083951A}"/>
                </a:ext>
              </a:extLst>
            </p:cNvPr>
            <p:cNvSpPr/>
            <p:nvPr/>
          </p:nvSpPr>
          <p:spPr>
            <a:xfrm>
              <a:off x="4986454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920F14F-4376-40E1-A6E3-FA3BDB11A19F}"/>
                </a:ext>
              </a:extLst>
            </p:cNvPr>
            <p:cNvSpPr/>
            <p:nvPr/>
          </p:nvSpPr>
          <p:spPr>
            <a:xfrm>
              <a:off x="6594088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A9A4736E-C7C6-4C4F-8C86-F0D5F87711E1}"/>
                </a:ext>
              </a:extLst>
            </p:cNvPr>
            <p:cNvSpPr/>
            <p:nvPr/>
          </p:nvSpPr>
          <p:spPr>
            <a:xfrm>
              <a:off x="8201722" y="312234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9BC8BD5-DF8D-4A36-90A7-552204C84A59}"/>
                </a:ext>
              </a:extLst>
            </p:cNvPr>
            <p:cNvSpPr/>
            <p:nvPr/>
          </p:nvSpPr>
          <p:spPr>
            <a:xfrm>
              <a:off x="4986454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B0D46C5-8D8E-4CD0-99F0-9AA45CACE7E2}"/>
                </a:ext>
              </a:extLst>
            </p:cNvPr>
            <p:cNvSpPr/>
            <p:nvPr/>
          </p:nvSpPr>
          <p:spPr>
            <a:xfrm>
              <a:off x="6594088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9DAACAF3-7664-44E4-B49E-CD6EA75CBDD0}"/>
                </a:ext>
              </a:extLst>
            </p:cNvPr>
            <p:cNvSpPr/>
            <p:nvPr/>
          </p:nvSpPr>
          <p:spPr>
            <a:xfrm>
              <a:off x="8201722" y="18845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C5EC74C-6072-46B7-8F7E-DC2D73BA5BEB}"/>
                </a:ext>
              </a:extLst>
            </p:cNvPr>
            <p:cNvSpPr/>
            <p:nvPr/>
          </p:nvSpPr>
          <p:spPr>
            <a:xfrm>
              <a:off x="3378820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FC59213E-E699-425C-8232-ED039FD074EC}"/>
                </a:ext>
              </a:extLst>
            </p:cNvPr>
            <p:cNvSpPr/>
            <p:nvPr/>
          </p:nvSpPr>
          <p:spPr>
            <a:xfrm>
              <a:off x="4986454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C6F6AD7A-7B94-48A6-B6B7-B2514AF90CD7}"/>
                </a:ext>
              </a:extLst>
            </p:cNvPr>
            <p:cNvSpPr/>
            <p:nvPr/>
          </p:nvSpPr>
          <p:spPr>
            <a:xfrm>
              <a:off x="6594088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BD0DFA59-F218-4364-8552-B2040ED72A29}"/>
                </a:ext>
              </a:extLst>
            </p:cNvPr>
            <p:cNvSpPr/>
            <p:nvPr/>
          </p:nvSpPr>
          <p:spPr>
            <a:xfrm>
              <a:off x="8201722" y="3512635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30EA600A-70A3-417C-9DB2-DBDFBDAD2E99}"/>
                </a:ext>
              </a:extLst>
            </p:cNvPr>
            <p:cNvSpPr/>
            <p:nvPr/>
          </p:nvSpPr>
          <p:spPr>
            <a:xfrm>
              <a:off x="3378820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AE6FF1D5-D304-4700-B451-430C569CC496}"/>
                </a:ext>
              </a:extLst>
            </p:cNvPr>
            <p:cNvSpPr/>
            <p:nvPr/>
          </p:nvSpPr>
          <p:spPr>
            <a:xfrm>
              <a:off x="4986454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DA37B9AA-9BED-40DB-B3DC-C45581934192}"/>
                </a:ext>
              </a:extLst>
            </p:cNvPr>
            <p:cNvSpPr/>
            <p:nvPr/>
          </p:nvSpPr>
          <p:spPr>
            <a:xfrm>
              <a:off x="6594088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7CEA79A5-36C0-4DED-B203-ABC2D776792E}"/>
                </a:ext>
              </a:extLst>
            </p:cNvPr>
            <p:cNvSpPr/>
            <p:nvPr/>
          </p:nvSpPr>
          <p:spPr>
            <a:xfrm>
              <a:off x="8201722" y="5084956"/>
              <a:ext cx="1483112" cy="14608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9DB1A2F7-A717-45A9-A487-CDFECFAE6CD9}"/>
              </a:ext>
            </a:extLst>
          </p:cNvPr>
          <p:cNvSpPr/>
          <p:nvPr/>
        </p:nvSpPr>
        <p:spPr>
          <a:xfrm rot="3994956">
            <a:off x="3206354" y="-1292292"/>
            <a:ext cx="9383404" cy="7242406"/>
          </a:xfrm>
          <a:prstGeom prst="rect">
            <a:avLst/>
          </a:prstGeom>
          <a:solidFill>
            <a:srgbClr val="E7F2D2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47C7A69-EBB0-4937-9212-D7D659F450F6}"/>
              </a:ext>
            </a:extLst>
          </p:cNvPr>
          <p:cNvSpPr/>
          <p:nvPr/>
        </p:nvSpPr>
        <p:spPr>
          <a:xfrm rot="3906809">
            <a:off x="5891" y="-4232812"/>
            <a:ext cx="3829018" cy="8414599"/>
          </a:xfrm>
          <a:prstGeom prst="rect">
            <a:avLst/>
          </a:prstGeom>
          <a:solidFill>
            <a:schemeClr val="accent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6E6DFB-8EE5-4043-90D3-65F09AC1BBCD}"/>
              </a:ext>
            </a:extLst>
          </p:cNvPr>
          <p:cNvSpPr txBox="1"/>
          <p:nvPr/>
        </p:nvSpPr>
        <p:spPr>
          <a:xfrm>
            <a:off x="482223" y="2742849"/>
            <a:ext cx="4000198" cy="2215991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glow rad="63500">
                    <a:schemeClr val="accent1">
                      <a:lumMod val="50000"/>
                    </a:schemeClr>
                  </a:glow>
                </a:effectLst>
                <a:latin typeface="造字工房尚雅体演示版常规体" pitchFamily="50" charset="-122"/>
                <a:ea typeface="造字工房尚雅体演示版常规体" pitchFamily="50" charset="-122"/>
              </a:rPr>
              <a:t>Part.</a:t>
            </a:r>
            <a:endParaRPr lang="zh-CN" altLang="en-US" sz="13800" dirty="0">
              <a:solidFill>
                <a:schemeClr val="bg1"/>
              </a:solidFill>
              <a:effectLst>
                <a:glow rad="63500">
                  <a:schemeClr val="accent1">
                    <a:lumMod val="50000"/>
                  </a:schemeClr>
                </a:glow>
              </a:effectLst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D34693-842E-4108-AD16-A3B59C8DFF4C}"/>
              </a:ext>
            </a:extLst>
          </p:cNvPr>
          <p:cNvSpPr/>
          <p:nvPr/>
        </p:nvSpPr>
        <p:spPr>
          <a:xfrm>
            <a:off x="4269431" y="-728602"/>
            <a:ext cx="4079963" cy="8063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1800" dirty="0">
                <a:gradFill>
                  <a:gsLst>
                    <a:gs pos="87000">
                      <a:schemeClr val="bg1"/>
                    </a:gs>
                    <a:gs pos="58000">
                      <a:schemeClr val="accent1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51800" dirty="0">
              <a:gradFill>
                <a:gsLst>
                  <a:gs pos="87000">
                    <a:schemeClr val="bg1"/>
                  </a:gs>
                  <a:gs pos="58000">
                    <a:schemeClr val="accent1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8713C9-9666-44EA-96AD-63C4745E7B4A}"/>
              </a:ext>
            </a:extLst>
          </p:cNvPr>
          <p:cNvSpPr txBox="1"/>
          <p:nvPr/>
        </p:nvSpPr>
        <p:spPr>
          <a:xfrm>
            <a:off x="599426" y="513888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关于福州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3348299-9A68-4CE5-A44B-FB8AEE18F273}"/>
              </a:ext>
            </a:extLst>
          </p:cNvPr>
          <p:cNvSpPr txBox="1"/>
          <p:nvPr/>
        </p:nvSpPr>
        <p:spPr>
          <a:xfrm>
            <a:off x="599426" y="4953764"/>
            <a:ext cx="3856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Research </a:t>
            </a:r>
          </a:p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61361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D52EDA-4F4C-2088-4BE6-D4118F661E98}"/>
              </a:ext>
            </a:extLst>
          </p:cNvPr>
          <p:cNvSpPr txBox="1"/>
          <p:nvPr/>
        </p:nvSpPr>
        <p:spPr>
          <a:xfrm>
            <a:off x="167471" y="134932"/>
            <a:ext cx="538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Step 1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E689D4-E828-69C4-DCF2-0433D74324D2}"/>
              </a:ext>
            </a:extLst>
          </p:cNvPr>
          <p:cNvCxnSpPr>
            <a:cxnSpLocks/>
          </p:cNvCxnSpPr>
          <p:nvPr/>
        </p:nvCxnSpPr>
        <p:spPr>
          <a:xfrm>
            <a:off x="260444" y="1119967"/>
            <a:ext cx="52003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42395822-5E03-D3A0-53D9-07A2EDCC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40"/>
          <a:stretch/>
        </p:blipFill>
        <p:spPr>
          <a:xfrm>
            <a:off x="167471" y="1268628"/>
            <a:ext cx="10008735" cy="39855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4607A20-9BCF-D187-0D6F-6CB401603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2" r="17908"/>
          <a:stretch/>
        </p:blipFill>
        <p:spPr>
          <a:xfrm>
            <a:off x="167471" y="5254181"/>
            <a:ext cx="10008735" cy="89915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763F37B-D10F-D199-BFC8-C2BEE69B8E98}"/>
              </a:ext>
            </a:extLst>
          </p:cNvPr>
          <p:cNvSpPr txBox="1"/>
          <p:nvPr/>
        </p:nvSpPr>
        <p:spPr>
          <a:xfrm>
            <a:off x="3410767" y="1550526"/>
            <a:ext cx="6372752" cy="626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i="0" dirty="0">
                <a:solidFill>
                  <a:srgbClr val="E1E3E6"/>
                </a:solidFill>
                <a:effectLst/>
                <a:latin typeface="PingFang SC"/>
              </a:rPr>
              <a:t>Import the </a:t>
            </a:r>
            <a:r>
              <a:rPr lang="en-US" altLang="zh-CN" b="1" i="0" dirty="0" err="1">
                <a:solidFill>
                  <a:srgbClr val="E1E3E6"/>
                </a:solidFill>
                <a:effectLst/>
                <a:latin typeface="PingFang SC"/>
              </a:rPr>
              <a:t>ee</a:t>
            </a:r>
            <a:r>
              <a:rPr lang="en-US" altLang="zh-CN" b="1" i="0" dirty="0">
                <a:solidFill>
                  <a:srgbClr val="E1E3E6"/>
                </a:solidFill>
                <a:effectLst/>
                <a:latin typeface="PingFang SC"/>
              </a:rPr>
              <a:t> module for interacting with Google Earth Engine</a:t>
            </a:r>
          </a:p>
          <a:p>
            <a:r>
              <a:rPr lang="en-US" altLang="zh-CN" b="1" dirty="0">
                <a:solidFill>
                  <a:srgbClr val="E1E3E6"/>
                </a:solidFill>
                <a:latin typeface="PingFang SC"/>
              </a:rPr>
              <a:t>Gain access and initialization</a:t>
            </a:r>
          </a:p>
          <a:p>
            <a:endParaRPr lang="en-US" altLang="zh-CN" b="1" i="0" dirty="0">
              <a:solidFill>
                <a:srgbClr val="E1E3E6"/>
              </a:solidFill>
              <a:effectLst/>
              <a:latin typeface="PingFang SC"/>
            </a:endParaRPr>
          </a:p>
          <a:p>
            <a:pPr algn="l"/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9AE072D0-5550-5CD7-882E-D8ADA4F06924}"/>
              </a:ext>
            </a:extLst>
          </p:cNvPr>
          <p:cNvSpPr/>
          <p:nvPr/>
        </p:nvSpPr>
        <p:spPr>
          <a:xfrm>
            <a:off x="2143847" y="1550526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3351FB2E-676C-993A-8933-54FD7FFFE11F}"/>
              </a:ext>
            </a:extLst>
          </p:cNvPr>
          <p:cNvSpPr/>
          <p:nvPr/>
        </p:nvSpPr>
        <p:spPr>
          <a:xfrm>
            <a:off x="2619783" y="3930023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A6108C-6542-B00C-1922-5D4D532DBC9E}"/>
              </a:ext>
            </a:extLst>
          </p:cNvPr>
          <p:cNvSpPr txBox="1"/>
          <p:nvPr/>
        </p:nvSpPr>
        <p:spPr>
          <a:xfrm>
            <a:off x="3749244" y="3959939"/>
            <a:ext cx="6372752" cy="626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solidFill>
                  <a:srgbClr val="E1E3E6"/>
                </a:solidFill>
                <a:latin typeface="PingFang SC"/>
              </a:rPr>
              <a:t>Import the Google drive module of </a:t>
            </a:r>
            <a:r>
              <a:rPr lang="en-US" altLang="zh-CN" b="1" dirty="0" err="1">
                <a:solidFill>
                  <a:srgbClr val="E1E3E6"/>
                </a:solidFill>
                <a:latin typeface="PingFang SC"/>
              </a:rPr>
              <a:t>Colab</a:t>
            </a:r>
            <a:r>
              <a:rPr lang="en-US" altLang="zh-CN" b="1" dirty="0">
                <a:solidFill>
                  <a:srgbClr val="E1E3E6"/>
                </a:solidFill>
                <a:latin typeface="PingFang SC"/>
              </a:rPr>
              <a:t> to connect to the Google Cloud drive</a:t>
            </a:r>
          </a:p>
          <a:p>
            <a:br>
              <a:rPr lang="en-US" altLang="zh-CN" dirty="0"/>
            </a:b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9DDE8508-7CB7-BFA6-F983-71314D59840B}"/>
              </a:ext>
            </a:extLst>
          </p:cNvPr>
          <p:cNvSpPr/>
          <p:nvPr/>
        </p:nvSpPr>
        <p:spPr>
          <a:xfrm>
            <a:off x="2619783" y="5010153"/>
            <a:ext cx="790984" cy="59464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94E2B7-7F50-0FAE-4A7F-8AB0A7409B11}"/>
              </a:ext>
            </a:extLst>
          </p:cNvPr>
          <p:cNvSpPr txBox="1"/>
          <p:nvPr/>
        </p:nvSpPr>
        <p:spPr>
          <a:xfrm>
            <a:off x="3749244" y="5010742"/>
            <a:ext cx="6372752" cy="626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b="1" dirty="0">
                <a:solidFill>
                  <a:srgbClr val="E1E3E6"/>
                </a:solidFill>
                <a:latin typeface="PingFang SC"/>
              </a:rPr>
              <a:t>Install and import the </a:t>
            </a:r>
            <a:r>
              <a:rPr lang="en-US" altLang="zh-CN" b="1" dirty="0" err="1">
                <a:solidFill>
                  <a:srgbClr val="E1E3E6"/>
                </a:solidFill>
                <a:latin typeface="PingFang SC"/>
              </a:rPr>
              <a:t>geemap</a:t>
            </a:r>
            <a:r>
              <a:rPr lang="en-US" altLang="zh-CN" b="1" dirty="0">
                <a:solidFill>
                  <a:srgbClr val="E1E3E6"/>
                </a:solidFill>
                <a:latin typeface="PingFang SC"/>
              </a:rPr>
              <a:t> library for map visualization and geospatial data analysis</a:t>
            </a:r>
            <a:endParaRPr lang="zh-CN" altLang="en-US" b="1" dirty="0">
              <a:solidFill>
                <a:srgbClr val="E1E3E6"/>
              </a:solidFill>
              <a:latin typeface="PingFang SC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3271F5B-2E40-8D65-F61A-9B175DF0B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5821" y="159361"/>
            <a:ext cx="1850209" cy="1915995"/>
            <a:chOff x="9862160" y="831132"/>
            <a:chExt cx="1850209" cy="1915995"/>
          </a:xfrm>
        </p:grpSpPr>
        <p:sp>
          <p:nvSpPr>
            <p:cNvPr id="25" name="任意多边形: 形状 24" title="triangles">
              <a:extLst>
                <a:ext uri="{FF2B5EF4-FFF2-40B4-BE49-F238E27FC236}">
                  <a16:creationId xmlns:a16="http://schemas.microsoft.com/office/drawing/2014/main" id="{268B28CB-28B0-6DD4-84E6-33FB15D0930F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任意多边形: 形状 25" title="triangles">
              <a:extLst>
                <a:ext uri="{FF2B5EF4-FFF2-40B4-BE49-F238E27FC236}">
                  <a16:creationId xmlns:a16="http://schemas.microsoft.com/office/drawing/2014/main" id="{D9C3154E-6A1D-7A8E-3CB5-37F816FD8934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任意多边形: 形状 26" title="triangles">
              <a:extLst>
                <a:ext uri="{FF2B5EF4-FFF2-40B4-BE49-F238E27FC236}">
                  <a16:creationId xmlns:a16="http://schemas.microsoft.com/office/drawing/2014/main" id="{91365A7A-681A-168E-DDCC-F592B6A451C2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 title="triangles">
              <a:extLst>
                <a:ext uri="{FF2B5EF4-FFF2-40B4-BE49-F238E27FC236}">
                  <a16:creationId xmlns:a16="http://schemas.microsoft.com/office/drawing/2014/main" id="{055A7566-12F9-4407-5291-A4B0399CF718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任意多边形: 形状 28" title="triangles">
              <a:extLst>
                <a:ext uri="{FF2B5EF4-FFF2-40B4-BE49-F238E27FC236}">
                  <a16:creationId xmlns:a16="http://schemas.microsoft.com/office/drawing/2014/main" id="{735435BA-8EAE-88A9-2D3F-C1161C2EFF07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任意多边形: 形状 29" title="triangles">
              <a:extLst>
                <a:ext uri="{FF2B5EF4-FFF2-40B4-BE49-F238E27FC236}">
                  <a16:creationId xmlns:a16="http://schemas.microsoft.com/office/drawing/2014/main" id="{E3140980-3D69-FE0E-578D-E6D4A254894B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 title="triangles">
              <a:extLst>
                <a:ext uri="{FF2B5EF4-FFF2-40B4-BE49-F238E27FC236}">
                  <a16:creationId xmlns:a16="http://schemas.microsoft.com/office/drawing/2014/main" id="{AE03A9D2-DA0D-3CED-7AD1-4F4D63F3285F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任意多边形: 形状 31" title="triangles">
              <a:extLst>
                <a:ext uri="{FF2B5EF4-FFF2-40B4-BE49-F238E27FC236}">
                  <a16:creationId xmlns:a16="http://schemas.microsoft.com/office/drawing/2014/main" id="{350D795C-67AE-3C7C-5529-79B6400174D0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任意多边形: 形状 32" title="triangles">
              <a:extLst>
                <a:ext uri="{FF2B5EF4-FFF2-40B4-BE49-F238E27FC236}">
                  <a16:creationId xmlns:a16="http://schemas.microsoft.com/office/drawing/2014/main" id="{850938A9-54C7-8AE2-63BF-388274575D2F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任意多边形: 形状 33" title="triangles">
              <a:extLst>
                <a:ext uri="{FF2B5EF4-FFF2-40B4-BE49-F238E27FC236}">
                  <a16:creationId xmlns:a16="http://schemas.microsoft.com/office/drawing/2014/main" id="{01AC4314-5098-ABC5-3E5C-E217EC847A08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任意多边形: 形状 34" title="triangles">
              <a:extLst>
                <a:ext uri="{FF2B5EF4-FFF2-40B4-BE49-F238E27FC236}">
                  <a16:creationId xmlns:a16="http://schemas.microsoft.com/office/drawing/2014/main" id="{56D49EAA-3B80-F062-74DD-6B9D3F930F1E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任意多边形: 形状 35" title="triangles">
              <a:extLst>
                <a:ext uri="{FF2B5EF4-FFF2-40B4-BE49-F238E27FC236}">
                  <a16:creationId xmlns:a16="http://schemas.microsoft.com/office/drawing/2014/main" id="{8E79C3CF-C62B-41E2-3F63-4BDD32324BF5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任意多边形: 形状 36" title="triangles">
              <a:extLst>
                <a:ext uri="{FF2B5EF4-FFF2-40B4-BE49-F238E27FC236}">
                  <a16:creationId xmlns:a16="http://schemas.microsoft.com/office/drawing/2014/main" id="{E4AA0F47-EADF-6782-E0F4-55C31812BEA4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任意多边形: 形状 37" title="triangles">
              <a:extLst>
                <a:ext uri="{FF2B5EF4-FFF2-40B4-BE49-F238E27FC236}">
                  <a16:creationId xmlns:a16="http://schemas.microsoft.com/office/drawing/2014/main" id="{70E0150E-C2C2-AE1B-B699-2367D289ED4A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968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Office 主题​​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font">
      <a:majorFont>
        <a:latin typeface="Rockwell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" id="{B05B9409-1B72-4802-BE24-2D8EE9BCF59C}" vid="{30FAA7A9-849B-4CB8-9583-D22D44163FDE}"/>
    </a:ext>
  </a:extLst>
</a:theme>
</file>

<file path=ppt/theme/theme2.xml><?xml version="1.0" encoding="utf-8"?>
<a:theme xmlns:a="http://schemas.openxmlformats.org/drawingml/2006/main" name="1_OfficePLUS">
  <a:themeElements>
    <a:clrScheme name="沉稳红模板配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C00000"/>
      </a:accent1>
      <a:accent2>
        <a:srgbClr val="9A0000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3902022-5f07-415b-99da-02f7a843c2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4D520B0621022B4CA37193CEB4BD4006" ma:contentTypeVersion="13" ma:contentTypeDescription="新建文档。" ma:contentTypeScope="" ma:versionID="70bddc0927d8e252f617fb4201fa0890">
  <xsd:schema xmlns:xsd="http://www.w3.org/2001/XMLSchema" xmlns:xs="http://www.w3.org/2001/XMLSchema" xmlns:p="http://schemas.microsoft.com/office/2006/metadata/properties" xmlns:ns2="45e91f00-0250-4a60-970e-f6ee534b485a" xmlns:ns3="03902022-5f07-415b-99da-02f7a843c2d0" targetNamespace="http://schemas.microsoft.com/office/2006/metadata/properties" ma:root="true" ma:fieldsID="caccd20f85bbeebe29786e0e2215112a" ns2:_="" ns3:_="">
    <xsd:import namespace="45e91f00-0250-4a60-970e-f6ee534b485a"/>
    <xsd:import namespace="03902022-5f07-415b-99da-02f7a843c2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91f00-0250-4a60-970e-f6ee534b48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享对象详细信息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上次共享用户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上次共享时间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902022-5f07-415b-99da-02f7a843c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dcmitype/"/>
    <ds:schemaRef ds:uri="03902022-5f07-415b-99da-02f7a843c2d0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0E0C9C-D6B5-4D36-B510-8C37E1EAC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e91f00-0250-4a60-970e-f6ee534b485a"/>
    <ds:schemaRef ds:uri="03902022-5f07-415b-99da-02f7a843c2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TF16411175</Template>
  <TotalTime>0</TotalTime>
  <Words>687</Words>
  <Application>Microsoft Office PowerPoint</Application>
  <PresentationFormat>宽屏</PresentationFormat>
  <Paragraphs>157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PingFang SC</vt:lpstr>
      <vt:lpstr>造字工房尚雅体演示版常规体</vt:lpstr>
      <vt:lpstr>Arial</vt:lpstr>
      <vt:lpstr>Calibri</vt:lpstr>
      <vt:lpstr>Calibri Light</vt:lpstr>
      <vt:lpstr>Century Gothic</vt:lpstr>
      <vt:lpstr>Rockwell</vt:lpstr>
      <vt:lpstr>Segoe UI Light</vt:lpstr>
      <vt:lpstr>Times New Roman</vt:lpstr>
      <vt:lpstr>Office 主题​​</vt:lpstr>
      <vt:lpstr>1_OfficePLUS</vt:lpstr>
      <vt:lpstr>  Use remote sensing through the cloud platform To  Investigate vegetation cover in the primary region of Oceania </vt:lpstr>
      <vt:lpstr>About Backgound</vt:lpstr>
      <vt:lpstr>PowerPoint 演示文稿</vt:lpstr>
      <vt:lpstr>PowerPoint 演示文稿</vt:lpstr>
      <vt:lpstr>The 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</vt:lpstr>
      <vt:lpstr>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2019-08-22T09:46:45Z</dcterms:created>
  <dcterms:modified xsi:type="dcterms:W3CDTF">2023-09-06T03:39:51Z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0x0101004D520B0621022B4CA37193CEB4BD4006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t-weiszh@microsoft.com</vt:lpwstr>
  </property>
  <property fmtid="{D5CDD505-2E9C-101B-9397-08002B2CF9AE}" pid="6" name="MSIP_Label_f42aa342-8706-4288-bd11-ebb85995028c_SetDate">
    <vt:lpwstr>2019-08-22T09:48:50.9777669Z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455a95f8-4227-479a-bfa7-fff7c3889411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